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70" r:id="rId3"/>
    <p:sldId id="263" r:id="rId4"/>
    <p:sldId id="271" r:id="rId5"/>
    <p:sldId id="264" r:id="rId6"/>
    <p:sldId id="528" r:id="rId7"/>
    <p:sldId id="532" r:id="rId8"/>
    <p:sldId id="533" r:id="rId9"/>
    <p:sldId id="534" r:id="rId10"/>
    <p:sldId id="272" r:id="rId11"/>
    <p:sldId id="266" r:id="rId12"/>
    <p:sldId id="535" r:id="rId13"/>
    <p:sldId id="278" r:id="rId14"/>
    <p:sldId id="539" r:id="rId15"/>
    <p:sldId id="540" r:id="rId16"/>
    <p:sldId id="541" r:id="rId17"/>
    <p:sldId id="538" r:id="rId18"/>
    <p:sldId id="537" r:id="rId19"/>
    <p:sldId id="273" r:id="rId20"/>
    <p:sldId id="542" r:id="rId21"/>
    <p:sldId id="268" r:id="rId22"/>
    <p:sldId id="279" r:id="rId23"/>
    <p:sldId id="543" r:id="rId24"/>
    <p:sldId id="551" r:id="rId25"/>
    <p:sldId id="552" r:id="rId26"/>
    <p:sldId id="545" r:id="rId27"/>
    <p:sldId id="546" r:id="rId28"/>
    <p:sldId id="547" r:id="rId29"/>
    <p:sldId id="548" r:id="rId30"/>
    <p:sldId id="274" r:id="rId31"/>
    <p:sldId id="267" r:id="rId32"/>
    <p:sldId id="549" r:id="rId33"/>
    <p:sldId id="550" r:id="rId34"/>
    <p:sldId id="351" r:id="rId35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7" autoAdjust="0"/>
    <p:restoredTop sz="92441" autoAdjust="0"/>
  </p:normalViewPr>
  <p:slideViewPr>
    <p:cSldViewPr snapToGrid="0">
      <p:cViewPr varScale="1">
        <p:scale>
          <a:sx n="101" d="100"/>
          <a:sy n="101" d="100"/>
        </p:scale>
        <p:origin x="1568" y="184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55109-140B-9B40-A495-0B491E0B13F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01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55109-140B-9B40-A495-0B491E0B13F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104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55109-140B-9B40-A495-0B491E0B13F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8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notesSlide" Target="../notesSlides/notesSlide3.xml"/><Relationship Id="rId16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7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4" Type="http://schemas.openxmlformats.org/officeDocument/2006/relationships/image" Target="NUL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27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16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9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7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6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image" Target="NUL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../media/image4.png"/><Relationship Id="rId4" Type="http://schemas.openxmlformats.org/officeDocument/2006/relationships/image" Target="NULL"/><Relationship Id="rId9" Type="http://schemas.openxmlformats.org/officeDocument/2006/relationships/image" Target="../media/image3.png"/><Relationship Id="rId14" Type="http://schemas.openxmlformats.org/officeDocument/2006/relationships/image" Target="NUL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7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image" Target="NULL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../media/image4.png"/><Relationship Id="rId19" Type="http://schemas.openxmlformats.org/officeDocument/2006/relationships/image" Target="../media/image6.png"/><Relationship Id="rId4" Type="http://schemas.openxmlformats.org/officeDocument/2006/relationships/image" Target="NULL"/><Relationship Id="rId9" Type="http://schemas.openxmlformats.org/officeDocument/2006/relationships/image" Target="../media/image3.png"/><Relationship Id="rId14" Type="http://schemas.openxmlformats.org/officeDocument/2006/relationships/image" Target="NUL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image" Target="NULL"/><Relationship Id="rId16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13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Multi-Market Analysis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Large country tariff</a:t>
            </a:r>
          </a:p>
          <a:p>
            <a:r>
              <a:rPr lang="en-US" dirty="0"/>
              <a:t>Differentiated-Product Import, Small Country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Import Input to Production of Final Good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27ECB-B0F0-174A-9EBC-FCDB06A07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43574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914400" y="55626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4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Imperfect Substitute for Domestic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288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Good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828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524000" y="1828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2954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5105400" y="1905000"/>
            <a:ext cx="23622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237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666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/>
              <a:t>Differentiated-Product Import, Small Country</a:t>
            </a:r>
            <a:endParaRPr lang="en-US" sz="3200" dirty="0"/>
          </a:p>
        </p:txBody>
      </p:sp>
      <p:sp>
        <p:nvSpPr>
          <p:cNvPr id="87" name="TextBox 86"/>
          <p:cNvSpPr txBox="1"/>
          <p:nvPr/>
        </p:nvSpPr>
        <p:spPr>
          <a:xfrm>
            <a:off x="9906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  <a:blipFill rotWithShape="0">
                <a:blip r:embed="rId8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7244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M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C7FDEA7-8510-FC4C-A124-30F8F77158A6}"/>
              </a:ext>
            </a:extLst>
          </p:cNvPr>
          <p:cNvSpPr/>
          <p:nvPr/>
        </p:nvSpPr>
        <p:spPr>
          <a:xfrm>
            <a:off x="3200400" y="33528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2E6121F5-AC75-8E4C-9A0B-EFBDD139295F}"/>
              </a:ext>
            </a:extLst>
          </p:cNvPr>
          <p:cNvSpPr/>
          <p:nvPr/>
        </p:nvSpPr>
        <p:spPr>
          <a:xfrm>
            <a:off x="7010400" y="31242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321553-E9A7-DF49-8A32-B6054B4FD377}"/>
              </a:ext>
            </a:extLst>
          </p:cNvPr>
          <p:cNvSpPr txBox="1"/>
          <p:nvPr/>
        </p:nvSpPr>
        <p:spPr>
          <a:xfrm>
            <a:off x="4038600" y="44196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Both demands depend on </a:t>
            </a:r>
            <a:r>
              <a:rPr lang="en-US" u="sng" dirty="0">
                <a:solidFill>
                  <a:srgbClr val="FF0000"/>
                </a:solidFill>
              </a:rPr>
              <a:t>both</a:t>
            </a:r>
            <a:r>
              <a:rPr lang="en-US" dirty="0">
                <a:solidFill>
                  <a:srgbClr val="FF0000"/>
                </a:solidFill>
              </a:rPr>
              <a:t> prices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2C13ED0-E8E7-D44C-BD96-E545D0A1779A}"/>
              </a:ext>
            </a:extLst>
          </p:cNvPr>
          <p:cNvCxnSpPr>
            <a:stCxn id="8" idx="4"/>
          </p:cNvCxnSpPr>
          <p:nvPr/>
        </p:nvCxnSpPr>
        <p:spPr>
          <a:xfrm>
            <a:off x="3733800" y="3886200"/>
            <a:ext cx="6096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8CC094EE-57AF-674E-9F4B-E9CCFE902F2D}"/>
              </a:ext>
            </a:extLst>
          </p:cNvPr>
          <p:cNvCxnSpPr>
            <a:cxnSpLocks/>
          </p:cNvCxnSpPr>
          <p:nvPr/>
        </p:nvCxnSpPr>
        <p:spPr>
          <a:xfrm flipH="1">
            <a:off x="6477000" y="3657600"/>
            <a:ext cx="914400" cy="76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6CC4CBA3-EC69-ED45-872F-0DFD1FE3DFAF}"/>
              </a:ext>
            </a:extLst>
          </p:cNvPr>
          <p:cNvSpPr txBox="1"/>
          <p:nvPr/>
        </p:nvSpPr>
        <p:spPr>
          <a:xfrm>
            <a:off x="6705600" y="1295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Horizontal for small country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CF2A48AE-410F-9B4B-898D-9C64EEF1255E}"/>
              </a:ext>
            </a:extLst>
          </p:cNvPr>
          <p:cNvCxnSpPr>
            <a:cxnSpLocks/>
          </p:cNvCxnSpPr>
          <p:nvPr/>
        </p:nvCxnSpPr>
        <p:spPr>
          <a:xfrm flipH="1">
            <a:off x="6629400" y="1600200"/>
            <a:ext cx="381000" cy="1066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00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5" grpId="0" animBg="1"/>
      <p:bldP spid="9" grpId="0"/>
      <p:bldP spid="8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Connector 58"/>
          <p:cNvCxnSpPr/>
          <p:nvPr/>
        </p:nvCxnSpPr>
        <p:spPr>
          <a:xfrm rot="10800000">
            <a:off x="1295400" y="20574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1295400" y="2057400"/>
            <a:ext cx="1600200" cy="457200"/>
          </a:xfrm>
          <a:prstGeom prst="rect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ight Triangle 93"/>
          <p:cNvSpPr/>
          <p:nvPr/>
        </p:nvSpPr>
        <p:spPr>
          <a:xfrm>
            <a:off x="6019800" y="2209800"/>
            <a:ext cx="3810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295400" y="2057400"/>
            <a:ext cx="1600200" cy="457200"/>
            <a:chOff x="1295400" y="2057400"/>
            <a:chExt cx="1600200" cy="457200"/>
          </a:xfrm>
        </p:grpSpPr>
        <p:sp>
          <p:nvSpPr>
            <p:cNvPr id="58" name="Rectangle 57"/>
            <p:cNvSpPr/>
            <p:nvPr/>
          </p:nvSpPr>
          <p:spPr>
            <a:xfrm>
              <a:off x="1295400" y="2057400"/>
              <a:ext cx="1302152" cy="457200"/>
            </a:xfrm>
            <a:prstGeom prst="rect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514600" y="2057400"/>
              <a:ext cx="381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ambria"/>
                  <a:cs typeface="Cambria"/>
                </a:rPr>
                <a:t>b</a:t>
              </a:r>
            </a:p>
          </p:txBody>
        </p:sp>
      </p:grpSp>
      <p:sp>
        <p:nvSpPr>
          <p:cNvPr id="92" name="Right Triangle 91"/>
          <p:cNvSpPr/>
          <p:nvPr/>
        </p:nvSpPr>
        <p:spPr>
          <a:xfrm flipH="1" flipV="1">
            <a:off x="5638800" y="2209800"/>
            <a:ext cx="381000" cy="219075"/>
          </a:xfrm>
          <a:prstGeom prst="rtTriangle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ight Triangle 90"/>
          <p:cNvSpPr/>
          <p:nvPr/>
        </p:nvSpPr>
        <p:spPr>
          <a:xfrm>
            <a:off x="6019800" y="2438400"/>
            <a:ext cx="381000" cy="2214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ight Triangle 83"/>
          <p:cNvSpPr/>
          <p:nvPr/>
        </p:nvSpPr>
        <p:spPr>
          <a:xfrm>
            <a:off x="2895600" y="2057400"/>
            <a:ext cx="2286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ight Triangle 87"/>
          <p:cNvSpPr/>
          <p:nvPr/>
        </p:nvSpPr>
        <p:spPr>
          <a:xfrm flipH="1">
            <a:off x="2590800" y="2057400"/>
            <a:ext cx="3048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5029200" y="2209800"/>
            <a:ext cx="990599" cy="450850"/>
          </a:xfrm>
          <a:prstGeom prst="rect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ight Triangle 76"/>
          <p:cNvSpPr/>
          <p:nvPr/>
        </p:nvSpPr>
        <p:spPr>
          <a:xfrm>
            <a:off x="5638800" y="2209800"/>
            <a:ext cx="762000" cy="457200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5029201" y="2209800"/>
            <a:ext cx="609600" cy="457200"/>
          </a:xfrm>
          <a:prstGeom prst="rect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ight Triangle 70"/>
          <p:cNvSpPr/>
          <p:nvPr/>
        </p:nvSpPr>
        <p:spPr>
          <a:xfrm>
            <a:off x="2895600" y="2057400"/>
            <a:ext cx="3048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Triangle 60"/>
          <p:cNvSpPr/>
          <p:nvPr/>
        </p:nvSpPr>
        <p:spPr>
          <a:xfrm flipV="1">
            <a:off x="2602375" y="2070100"/>
            <a:ext cx="293225" cy="438150"/>
          </a:xfrm>
          <a:prstGeom prst="rtTriangle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914400" y="55626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4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Imperfect Substitute for Domestic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288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Good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828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524000" y="1828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2954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020094" y="29329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2133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895600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667000" y="2209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4038600"/>
            <a:ext cx="20574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+(</a:t>
            </a:r>
            <a:r>
              <a:rPr lang="en-US" sz="1200" dirty="0" err="1">
                <a:latin typeface="Cambria"/>
                <a:cs typeface="Cambria"/>
              </a:rPr>
              <a:t>a+b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  </a:t>
            </a:r>
          </a:p>
          <a:p>
            <a:r>
              <a:rPr lang="en-US" sz="1200" dirty="0">
                <a:latin typeface="Cambria"/>
                <a:cs typeface="Cambria"/>
              </a:rPr>
              <a:t>	&amp;      –(</a:t>
            </a:r>
            <a:r>
              <a:rPr lang="en-US" sz="1200" dirty="0" err="1">
                <a:latin typeface="Cambria"/>
                <a:cs typeface="Cambria"/>
              </a:rPr>
              <a:t>e+g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     +(</a:t>
            </a:r>
            <a:r>
              <a:rPr lang="en-US" sz="1200" u="sng" dirty="0" err="1">
                <a:latin typeface="Cambria"/>
                <a:cs typeface="Cambria"/>
              </a:rPr>
              <a:t>e+f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c+d+g</a:t>
            </a:r>
            <a:r>
              <a:rPr lang="en-US" sz="1200" dirty="0">
                <a:latin typeface="Cambria"/>
                <a:cs typeface="Cambria"/>
              </a:rPr>
              <a:t>–</a:t>
            </a:r>
            <a:r>
              <a:rPr lang="en-US" sz="1200" dirty="0" err="1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5105400" y="1905000"/>
            <a:ext cx="23622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237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220494" y="3009106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6019800" y="2438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cxnSp>
        <p:nvCxnSpPr>
          <p:cNvPr id="60" name="Straight Connector 59"/>
          <p:cNvCxnSpPr/>
          <p:nvPr/>
        </p:nvCxnSpPr>
        <p:spPr>
          <a:xfrm rot="10800000" flipV="1">
            <a:off x="5029200" y="2666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0800000">
            <a:off x="5181600" y="1752600"/>
            <a:ext cx="24384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2098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5334000" y="2362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cxnSp>
        <p:nvCxnSpPr>
          <p:cNvPr id="102" name="Straight Connector 101"/>
          <p:cNvCxnSpPr/>
          <p:nvPr/>
        </p:nvCxnSpPr>
        <p:spPr>
          <a:xfrm rot="16200000" flipV="1">
            <a:off x="1905000" y="1524000"/>
            <a:ext cx="2209800" cy="14478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10800000">
            <a:off x="2590800" y="2514600"/>
            <a:ext cx="6858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835650" y="2159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cxnSp>
        <p:nvCxnSpPr>
          <p:cNvPr id="51" name="Straight Connector 50"/>
          <p:cNvCxnSpPr/>
          <p:nvPr/>
        </p:nvCxnSpPr>
        <p:spPr>
          <a:xfrm rot="16200000" flipV="1">
            <a:off x="5981700" y="2247900"/>
            <a:ext cx="457200" cy="3810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969000" y="22479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Cambria"/>
                <a:cs typeface="Cambria"/>
              </a:rPr>
              <a:t>h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/>
              <a:t>Differentiated-Product Import, Small Country</a:t>
            </a:r>
            <a:endParaRPr lang="en-US" sz="3200" dirty="0"/>
          </a:p>
        </p:txBody>
      </p:sp>
      <p:sp>
        <p:nvSpPr>
          <p:cNvPr id="52" name="TextBox 51"/>
          <p:cNvSpPr txBox="1"/>
          <p:nvPr/>
        </p:nvSpPr>
        <p:spPr>
          <a:xfrm>
            <a:off x="5791200" y="4038600"/>
            <a:ext cx="21336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But (</a:t>
            </a:r>
            <a:r>
              <a:rPr lang="en-US" sz="1200" dirty="0" err="1">
                <a:latin typeface="Cambria"/>
                <a:cs typeface="Cambria"/>
              </a:rPr>
              <a:t>c+d</a:t>
            </a:r>
            <a:r>
              <a:rPr lang="en-US" sz="1200" dirty="0">
                <a:latin typeface="Cambria"/>
                <a:cs typeface="Cambria"/>
              </a:rPr>
              <a:t>) = 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u="sng" dirty="0">
                <a:latin typeface="Cambria"/>
                <a:cs typeface="Cambria"/>
              </a:rPr>
              <a:t>  (Why?  Trust me.)</a:t>
            </a:r>
          </a:p>
          <a:p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f+h+g</a:t>
            </a:r>
            <a:r>
              <a:rPr lang="en-US" sz="1200" dirty="0">
                <a:latin typeface="Cambria"/>
                <a:cs typeface="Cambria"/>
              </a:rPr>
              <a:t>–f)</a:t>
            </a:r>
          </a:p>
          <a:p>
            <a:r>
              <a:rPr lang="en-US" sz="1200" dirty="0">
                <a:latin typeface="Cambria"/>
                <a:cs typeface="Cambria"/>
              </a:rPr>
              <a:t>                              = – (</a:t>
            </a:r>
            <a:r>
              <a:rPr lang="en-US" sz="1200" dirty="0" err="1">
                <a:latin typeface="Cambria"/>
                <a:cs typeface="Cambria"/>
              </a:rPr>
              <a:t>h+g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438400" y="205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Cambria"/>
                <a:cs typeface="Cambria"/>
              </a:rPr>
              <a:t>b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906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/>
              <p:cNvSpPr/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  <a:blipFill rotWithShape="0">
                <a:blip r:embed="rId8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/>
              <p:cNvSpPr/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8" name="Rectangle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  <a:blipFill rotWithShape="0">
                <a:blip r:embed="rId10"/>
                <a:stretch>
                  <a:fillRect t="-95652" r="-7042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/>
              <p:cNvSpPr/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0" name="Rectangle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7244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90126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8" grpId="1" animBg="1"/>
      <p:bldP spid="94" grpId="0" animBg="1"/>
      <p:bldP spid="92" grpId="0" animBg="1"/>
      <p:bldP spid="92" grpId="1" animBg="1"/>
      <p:bldP spid="91" grpId="0" animBg="1"/>
      <p:bldP spid="91" grpId="1" animBg="1"/>
      <p:bldP spid="84" grpId="0" animBg="1"/>
      <p:bldP spid="84" grpId="1" animBg="1"/>
      <p:bldP spid="88" grpId="0" animBg="1"/>
      <p:bldP spid="88" grpId="1" animBg="1"/>
      <p:bldP spid="80" grpId="0" animBg="1"/>
      <p:bldP spid="80" grpId="1" animBg="1"/>
      <p:bldP spid="77" grpId="0" animBg="1"/>
      <p:bldP spid="77" grpId="1" animBg="1"/>
      <p:bldP spid="72" grpId="0" animBg="1"/>
      <p:bldP spid="72" grpId="1" animBg="1"/>
      <p:bldP spid="71" grpId="0" animBg="1"/>
      <p:bldP spid="71" grpId="1" animBg="1"/>
      <p:bldP spid="61" grpId="0" animBg="1"/>
      <p:bldP spid="61" grpId="1" animBg="1"/>
      <p:bldP spid="64" grpId="0"/>
      <p:bldP spid="66" grpId="0"/>
      <p:bldP spid="67" grpId="0"/>
      <p:bldP spid="90" grpId="0"/>
      <p:bldP spid="101" grpId="0"/>
      <p:bldP spid="49" grpId="0"/>
      <p:bldP spid="55" grpId="0"/>
      <p:bldP spid="52" grpId="0" animBg="1"/>
      <p:bldP spid="8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>
            <a:extLst>
              <a:ext uri="{FF2B5EF4-FFF2-40B4-BE49-F238E27FC236}">
                <a16:creationId xmlns:a16="http://schemas.microsoft.com/office/drawing/2014/main" id="{DC882FC0-6C00-DF49-9A1A-FB9A7A16ED56}"/>
              </a:ext>
            </a:extLst>
          </p:cNvPr>
          <p:cNvSpPr txBox="1"/>
          <p:nvPr/>
        </p:nvSpPr>
        <p:spPr>
          <a:xfrm>
            <a:off x="5835650" y="2159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10800000">
            <a:off x="1295400" y="20574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Triangle 93"/>
          <p:cNvSpPr/>
          <p:nvPr/>
        </p:nvSpPr>
        <p:spPr>
          <a:xfrm>
            <a:off x="6019800" y="2209800"/>
            <a:ext cx="3810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ight Triangle 90"/>
          <p:cNvSpPr/>
          <p:nvPr/>
        </p:nvSpPr>
        <p:spPr>
          <a:xfrm>
            <a:off x="6019800" y="2438400"/>
            <a:ext cx="381000" cy="2214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914400" y="53340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4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Imperfect Substitute for Domestic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288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Good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828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524000" y="1828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2954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020094" y="29329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2133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895600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4038600"/>
            <a:ext cx="20574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+(</a:t>
            </a:r>
            <a:r>
              <a:rPr lang="en-US" sz="1200" dirty="0" err="1">
                <a:latin typeface="Cambria"/>
                <a:cs typeface="Cambria"/>
              </a:rPr>
              <a:t>a+b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  </a:t>
            </a:r>
          </a:p>
          <a:p>
            <a:r>
              <a:rPr lang="en-US" sz="1200" dirty="0">
                <a:latin typeface="Cambria"/>
                <a:cs typeface="Cambria"/>
              </a:rPr>
              <a:t>	&amp;      –(</a:t>
            </a:r>
            <a:r>
              <a:rPr lang="en-US" sz="1200" dirty="0" err="1">
                <a:latin typeface="Cambria"/>
                <a:cs typeface="Cambria"/>
              </a:rPr>
              <a:t>e+g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     +(</a:t>
            </a:r>
            <a:r>
              <a:rPr lang="en-US" sz="1200" u="sng" dirty="0" err="1">
                <a:latin typeface="Cambria"/>
                <a:cs typeface="Cambria"/>
              </a:rPr>
              <a:t>e+f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c+d+g</a:t>
            </a:r>
            <a:r>
              <a:rPr lang="en-US" sz="1200" dirty="0">
                <a:latin typeface="Cambria"/>
                <a:cs typeface="Cambria"/>
              </a:rPr>
              <a:t>–</a:t>
            </a:r>
            <a:r>
              <a:rPr lang="en-US" sz="1200" dirty="0" err="1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5105400" y="1905000"/>
            <a:ext cx="23622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237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220494" y="3009106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6019800" y="2438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cxnSp>
        <p:nvCxnSpPr>
          <p:cNvPr id="60" name="Straight Connector 59"/>
          <p:cNvCxnSpPr/>
          <p:nvPr/>
        </p:nvCxnSpPr>
        <p:spPr>
          <a:xfrm rot="10800000" flipV="1">
            <a:off x="5029200" y="2666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0800000">
            <a:off x="5181600" y="1752600"/>
            <a:ext cx="24384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2098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5334000" y="2362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cxnSp>
        <p:nvCxnSpPr>
          <p:cNvPr id="102" name="Straight Connector 101"/>
          <p:cNvCxnSpPr/>
          <p:nvPr/>
        </p:nvCxnSpPr>
        <p:spPr>
          <a:xfrm rot="16200000" flipV="1">
            <a:off x="1905000" y="1524000"/>
            <a:ext cx="2209800" cy="14478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10800000">
            <a:off x="2590800" y="2514600"/>
            <a:ext cx="6858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6200000" flipV="1">
            <a:off x="5981700" y="2247900"/>
            <a:ext cx="457200" cy="3810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Differentiated-Product Import, Small Country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791200" y="4038600"/>
            <a:ext cx="21336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But (</a:t>
            </a:r>
            <a:r>
              <a:rPr lang="en-US" sz="1200" dirty="0" err="1">
                <a:latin typeface="Cambria"/>
                <a:cs typeface="Cambria"/>
              </a:rPr>
              <a:t>c+d</a:t>
            </a:r>
            <a:r>
              <a:rPr lang="en-US" sz="1200" dirty="0">
                <a:latin typeface="Cambria"/>
                <a:cs typeface="Cambria"/>
              </a:rPr>
              <a:t>) = 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u="sng" dirty="0">
                <a:latin typeface="Cambria"/>
                <a:cs typeface="Cambria"/>
              </a:rPr>
              <a:t>  (Why?  Trust me.)</a:t>
            </a:r>
          </a:p>
          <a:p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f+h+g</a:t>
            </a:r>
            <a:r>
              <a:rPr lang="en-US" sz="1200" dirty="0">
                <a:latin typeface="Cambria"/>
                <a:cs typeface="Cambria"/>
              </a:rPr>
              <a:t>–f)</a:t>
            </a:r>
          </a:p>
          <a:p>
            <a:r>
              <a:rPr lang="en-US" sz="1200" dirty="0">
                <a:latin typeface="Cambria"/>
                <a:cs typeface="Cambria"/>
              </a:rPr>
              <a:t>                              = – (</a:t>
            </a:r>
            <a:r>
              <a:rPr lang="en-US" sz="1200" dirty="0" err="1">
                <a:latin typeface="Cambria"/>
                <a:cs typeface="Cambria"/>
              </a:rPr>
              <a:t>h+g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438400" y="205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Cambria"/>
                <a:cs typeface="Cambria"/>
              </a:rPr>
              <a:t>b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906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/>
              <p:cNvSpPr/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  <a:blipFill rotWithShape="0">
                <a:blip r:embed="rId8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/>
              <p:cNvSpPr/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8" name="Rectangle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  <a:blipFill rotWithShape="0">
                <a:blip r:embed="rId10"/>
                <a:stretch>
                  <a:fillRect t="-95652" r="-7042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/>
              <p:cNvSpPr/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0" name="Rectangle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7244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M</a:t>
            </a:r>
          </a:p>
        </p:txBody>
      </p:sp>
      <p:cxnSp>
        <p:nvCxnSpPr>
          <p:cNvPr id="75" name="Straight Connector 74"/>
          <p:cNvCxnSpPr/>
          <p:nvPr/>
        </p:nvCxnSpPr>
        <p:spPr>
          <a:xfrm flipH="1" flipV="1">
            <a:off x="5334000" y="1371600"/>
            <a:ext cx="1981200" cy="236220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/>
              <p:cNvSpPr/>
              <p:nvPr/>
            </p:nvSpPr>
            <p:spPr>
              <a:xfrm>
                <a:off x="7239000" y="3505200"/>
                <a:ext cx="1358770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6" name="Rectangle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00" y="3505200"/>
                <a:ext cx="1358770" cy="276999"/>
              </a:xfrm>
              <a:prstGeom prst="rect">
                <a:avLst/>
              </a:prstGeom>
              <a:blipFill rotWithShape="0">
                <a:blip r:embed="rId1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/>
              <p:cNvSpPr/>
              <p:nvPr/>
            </p:nvSpPr>
            <p:spPr>
              <a:xfrm>
                <a:off x="228600" y="4800600"/>
                <a:ext cx="1358770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2" name="Rectangle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800600"/>
                <a:ext cx="1358770" cy="276999"/>
              </a:xfrm>
              <a:prstGeom prst="rect">
                <a:avLst/>
              </a:prstGeom>
              <a:blipFill>
                <a:blip r:embed="rId16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TextBox 105"/>
          <p:cNvSpPr txBox="1"/>
          <p:nvPr/>
        </p:nvSpPr>
        <p:spPr>
          <a:xfrm>
            <a:off x="609600" y="4953000"/>
            <a:ext cx="220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Is “</a:t>
            </a:r>
            <a:r>
              <a:rPr lang="en-US" i="1" dirty="0">
                <a:solidFill>
                  <a:srgbClr val="0070C0"/>
                </a:solidFill>
              </a:rPr>
              <a:t>mutatis mutandis</a:t>
            </a:r>
            <a:r>
              <a:rPr lang="en-US" dirty="0">
                <a:solidFill>
                  <a:srgbClr val="0070C0"/>
                </a:solidFill>
              </a:rPr>
              <a:t>” demand curve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219200" y="39624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Is “</a:t>
            </a:r>
            <a:r>
              <a:rPr lang="en-US" i="1" dirty="0"/>
              <a:t>ceteris</a:t>
            </a:r>
            <a:r>
              <a:rPr lang="en-US" dirty="0"/>
              <a:t> </a:t>
            </a:r>
            <a:r>
              <a:rPr lang="en-US" i="1" dirty="0"/>
              <a:t>paribus</a:t>
            </a:r>
            <a:r>
              <a:rPr lang="en-US" dirty="0"/>
              <a:t>” demand curve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Rectangle 107"/>
              <p:cNvSpPr/>
              <p:nvPr/>
            </p:nvSpPr>
            <p:spPr>
              <a:xfrm>
                <a:off x="228600" y="4038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8" name="Rectangle 10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038600"/>
                <a:ext cx="1046632" cy="28084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>
            <a:extLst>
              <a:ext uri="{FF2B5EF4-FFF2-40B4-BE49-F238E27FC236}">
                <a16:creationId xmlns:a16="http://schemas.microsoft.com/office/drawing/2014/main" id="{D91D61F3-7F63-BA4F-8205-4D7BABCACE55}"/>
              </a:ext>
            </a:extLst>
          </p:cNvPr>
          <p:cNvSpPr txBox="1"/>
          <p:nvPr/>
        </p:nvSpPr>
        <p:spPr>
          <a:xfrm>
            <a:off x="2667000" y="2209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591DD01-C51A-7B4F-ACD9-6DA179873901}"/>
              </a:ext>
            </a:extLst>
          </p:cNvPr>
          <p:cNvSpPr txBox="1"/>
          <p:nvPr/>
        </p:nvSpPr>
        <p:spPr>
          <a:xfrm>
            <a:off x="5969000" y="22479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Cambria"/>
                <a:cs typeface="Cambria"/>
              </a:rPr>
              <a:t>h</a:t>
            </a:r>
            <a:endParaRPr lang="en-US" sz="12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1094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82" grpId="0"/>
      <p:bldP spid="106" grpId="0"/>
      <p:bldP spid="107" grpId="0"/>
      <p:bldP spid="10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Differentiated-Product Import, Small Country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D8F6-84DF-384E-8F50-67A1C05C9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Bottom line:</a:t>
            </a:r>
          </a:p>
          <a:p>
            <a:pPr lvl="1"/>
            <a:r>
              <a:rPr lang="en-US" dirty="0"/>
              <a:t>You can correctly analyze a tariff on an differentiated import if you</a:t>
            </a:r>
          </a:p>
          <a:p>
            <a:pPr lvl="2"/>
            <a:r>
              <a:rPr lang="en-US" dirty="0"/>
              <a:t>Use just the market for it</a:t>
            </a:r>
          </a:p>
          <a:p>
            <a:pPr lvl="2"/>
            <a:r>
              <a:rPr lang="en-US" dirty="0"/>
              <a:t>With “</a:t>
            </a:r>
            <a:r>
              <a:rPr lang="en-US" i="1" dirty="0"/>
              <a:t>mutatis mutandis</a:t>
            </a:r>
            <a:r>
              <a:rPr lang="en-US" dirty="0"/>
              <a:t>” import demand curve</a:t>
            </a:r>
          </a:p>
          <a:p>
            <a:pPr lvl="3"/>
            <a:r>
              <a:rPr lang="en-US" dirty="0"/>
              <a:t>That is, one that does </a:t>
            </a:r>
            <a:r>
              <a:rPr lang="en-US" u="sng" dirty="0"/>
              <a:t>not</a:t>
            </a:r>
            <a:r>
              <a:rPr lang="en-US" dirty="0"/>
              <a:t> hold the domestic price constant</a:t>
            </a:r>
          </a:p>
          <a:p>
            <a:pPr lvl="3"/>
            <a:r>
              <a:rPr lang="en-US" dirty="0"/>
              <a:t>But rather allows that price to change in response to the change in price of import</a:t>
            </a:r>
          </a:p>
          <a:p>
            <a:pPr lvl="2"/>
            <a:r>
              <a:rPr lang="en-US" dirty="0"/>
              <a:t>This will </a:t>
            </a:r>
            <a:r>
              <a:rPr lang="en-US" u="sng" dirty="0"/>
              <a:t>not</a:t>
            </a:r>
            <a:r>
              <a:rPr lang="en-US" dirty="0"/>
              <a:t>, however, tell you what happens to</a:t>
            </a:r>
          </a:p>
          <a:p>
            <a:pPr lvl="3"/>
            <a:r>
              <a:rPr lang="en-US" dirty="0"/>
              <a:t>Price and quantities of the domestic good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45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Differentiated-Product Import, Small Country</a:t>
            </a:r>
            <a:br>
              <a:rPr lang="en-US" sz="3200" dirty="0"/>
            </a:b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12D8F6-84DF-384E-8F50-67A1C05C9E6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is needed to fully analyze tariff on differentiated product</a:t>
                </a:r>
              </a:p>
              <a:p>
                <a:pPr lvl="1"/>
                <a:r>
                  <a:rPr lang="en-US" dirty="0"/>
                  <a:t>“Cross elasticity of demand”</a:t>
                </a:r>
              </a:p>
              <a:p>
                <a:pPr lvl="2"/>
                <a:r>
                  <a:rPr lang="en-US" dirty="0"/>
                  <a:t>The elasticity of demand for the domestic good with respect to the price of the import:</a:t>
                </a:r>
              </a:p>
              <a:p>
                <a:pPr marL="1371600" lvl="3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𝑀𝐷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en-US" dirty="0">
                    <a:effectLst/>
                  </a:rPr>
                  <a:t> </a:t>
                </a:r>
                <a:endParaRPr lang="en-US" dirty="0"/>
              </a:p>
              <a:p>
                <a:pPr lvl="2"/>
                <a:r>
                  <a:rPr lang="en-US" dirty="0"/>
                  <a:t>The elasticity of demand for the import with respect to the price of the domestic good:</a:t>
                </a:r>
              </a:p>
              <a:p>
                <a:pPr marL="1371600" lvl="3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𝐷𝑀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en-US" dirty="0">
                    <a:effectLst/>
                  </a:rPr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12D8F6-84DF-384E-8F50-67A1C05C9E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 r="-2006"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096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Differentiated-Product Import, Small Country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D8F6-84DF-384E-8F50-67A1C05C9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Cross elasticities</a:t>
            </a:r>
          </a:p>
          <a:p>
            <a:pPr lvl="1"/>
            <a:r>
              <a:rPr lang="en-US" sz="2400" dirty="0"/>
              <a:t>These will both be positive if the goods are substitutes</a:t>
            </a:r>
          </a:p>
          <a:p>
            <a:pPr lvl="2"/>
            <a:r>
              <a:rPr lang="en-US" sz="2000" dirty="0"/>
              <a:t>As they will be for differentiated products</a:t>
            </a:r>
          </a:p>
          <a:p>
            <a:pPr lvl="2"/>
            <a:r>
              <a:rPr lang="en-US" sz="2000" dirty="0"/>
              <a:t>Larger cross elasticity means closer substitutes</a:t>
            </a:r>
          </a:p>
          <a:p>
            <a:pPr lvl="1"/>
            <a:r>
              <a:rPr lang="en-US" sz="2400" dirty="0"/>
              <a:t>They would be both negative if the goods were complements, such as different products that are typically used together (e.g., bread and butter, wine and cheese, cars and gasoline)</a:t>
            </a:r>
          </a:p>
          <a:p>
            <a:pPr lvl="1"/>
            <a:r>
              <a:rPr lang="en-US" sz="2400" dirty="0"/>
              <a:t>These are even harder to find out values for than (own) supply and demand elasticities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20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22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country does not produce a good that is identical to something that it imports, does it follow that there would be no interest in levying a tariff on those imports?</a:t>
            </a:r>
          </a:p>
          <a:p>
            <a:r>
              <a:rPr lang="en-US" dirty="0"/>
              <a:t>How does the effect of a tariff in a small country differ depending on whether the import is identical to the domestic good or it is differentiated?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6533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Large country tariff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Differentiated-Product Import, Small Country </a:t>
            </a:r>
          </a:p>
          <a:p>
            <a:r>
              <a:rPr lang="en-US" dirty="0"/>
              <a:t>Import of Input to Production of Final Good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105BBB-819C-314F-A7AA-6CFF5DA9E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161097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country tariff</a:t>
            </a:r>
          </a:p>
          <a:p>
            <a:r>
              <a:rPr lang="en-US" dirty="0"/>
              <a:t>Differentiated-Product Import, Small Country </a:t>
            </a:r>
          </a:p>
          <a:p>
            <a:r>
              <a:rPr lang="en-US" dirty="0"/>
              <a:t>Import Input to Production of Final Good </a:t>
            </a:r>
          </a:p>
          <a:p>
            <a:r>
              <a:rPr lang="en-US" dirty="0"/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90BC21-AB59-1943-B699-49A27E4C3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ED2D69-22DA-EC46-ABA2-C2ACB21D99E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3003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Traded Final Good Production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2103911" y="1762496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  <a:endCxn id="84" idx="0"/>
          </p:cNvCxnSpPr>
          <p:nvPr/>
        </p:nvCxnSpPr>
        <p:spPr>
          <a:xfrm>
            <a:off x="2716508" y="2496532"/>
            <a:ext cx="2795" cy="146586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dirty="0"/>
              <a:t>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067550" y="3714750"/>
                <a:ext cx="94410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550" y="3714750"/>
                <a:ext cx="944105" cy="2808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49E6065A-3315-804C-9B63-BCEE2CCB92FC}"/>
              </a:ext>
            </a:extLst>
          </p:cNvPr>
          <p:cNvCxnSpPr/>
          <p:nvPr/>
        </p:nvCxnSpPr>
        <p:spPr>
          <a:xfrm rot="10800000" flipV="1">
            <a:off x="1313793" y="2509343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1F9387E-4389-7947-A185-82497364F63B}"/>
              </a:ext>
            </a:extLst>
          </p:cNvPr>
          <p:cNvSpPr txBox="1"/>
          <p:nvPr/>
        </p:nvSpPr>
        <p:spPr>
          <a:xfrm rot="20580920">
            <a:off x="408277" y="4621750"/>
            <a:ext cx="2057400" cy="10156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Note:  In this case the position of DF does not matter, since PF does not change.  Final good may be imported or exported.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F677935-60B0-994B-8AE1-2FD49151F364}"/>
              </a:ext>
            </a:extLst>
          </p:cNvPr>
          <p:cNvSpPr/>
          <p:nvPr/>
        </p:nvSpPr>
        <p:spPr>
          <a:xfrm>
            <a:off x="3048000" y="15240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1C84FA12-B5B5-6143-9571-C0933D675052}"/>
              </a:ext>
            </a:extLst>
          </p:cNvPr>
          <p:cNvSpPr/>
          <p:nvPr/>
        </p:nvSpPr>
        <p:spPr>
          <a:xfrm>
            <a:off x="6934200" y="35814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ED91016-5940-F943-9C35-023750596E87}"/>
              </a:ext>
            </a:extLst>
          </p:cNvPr>
          <p:cNvSpPr txBox="1"/>
          <p:nvPr/>
        </p:nvSpPr>
        <p:spPr>
          <a:xfrm>
            <a:off x="5943600" y="14478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Supply of final good and demand for input both depend on </a:t>
            </a:r>
            <a:r>
              <a:rPr lang="en-US" u="sng" dirty="0">
                <a:solidFill>
                  <a:srgbClr val="FF0000"/>
                </a:solidFill>
              </a:rPr>
              <a:t>both</a:t>
            </a:r>
            <a:r>
              <a:rPr lang="en-US" dirty="0">
                <a:solidFill>
                  <a:srgbClr val="FF0000"/>
                </a:solidFill>
              </a:rPr>
              <a:t> prices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2FF727D-4998-B741-A891-D8E65DDDADC0}"/>
              </a:ext>
            </a:extLst>
          </p:cNvPr>
          <p:cNvCxnSpPr>
            <a:cxnSpLocks/>
            <a:endCxn id="53" idx="6"/>
          </p:cNvCxnSpPr>
          <p:nvPr/>
        </p:nvCxnSpPr>
        <p:spPr>
          <a:xfrm flipH="1">
            <a:off x="4114800" y="1676400"/>
            <a:ext cx="1905000" cy="114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4909DB4-5EA9-914E-A1FD-E7C97E9525A4}"/>
              </a:ext>
            </a:extLst>
          </p:cNvPr>
          <p:cNvCxnSpPr>
            <a:cxnSpLocks/>
            <a:endCxn id="54" idx="0"/>
          </p:cNvCxnSpPr>
          <p:nvPr/>
        </p:nvCxnSpPr>
        <p:spPr>
          <a:xfrm>
            <a:off x="6934200" y="2057400"/>
            <a:ext cx="533400" cy="1524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3C7684E7-96C5-1D4D-ADB8-D4B3CA71F09D}"/>
              </a:ext>
            </a:extLst>
          </p:cNvPr>
          <p:cNvSpPr txBox="1"/>
          <p:nvPr/>
        </p:nvSpPr>
        <p:spPr>
          <a:xfrm>
            <a:off x="3200400" y="44196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Small country again, and both goods traded, so prices fixed in world market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DA972368-4C7A-4748-9D37-3030BFE5EC2D}"/>
              </a:ext>
            </a:extLst>
          </p:cNvPr>
          <p:cNvCxnSpPr>
            <a:cxnSpLocks/>
          </p:cNvCxnSpPr>
          <p:nvPr/>
        </p:nvCxnSpPr>
        <p:spPr>
          <a:xfrm>
            <a:off x="2971800" y="2514600"/>
            <a:ext cx="762000" cy="1981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99F5927F-652B-C944-A752-390DEBF69516}"/>
              </a:ext>
            </a:extLst>
          </p:cNvPr>
          <p:cNvCxnSpPr>
            <a:cxnSpLocks/>
          </p:cNvCxnSpPr>
          <p:nvPr/>
        </p:nvCxnSpPr>
        <p:spPr>
          <a:xfrm flipH="1">
            <a:off x="3886200" y="2819400"/>
            <a:ext cx="1752600" cy="1676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AA67D6A7-1D51-B140-9907-44638508D12C}"/>
              </a:ext>
            </a:extLst>
          </p:cNvPr>
          <p:cNvSpPr txBox="1"/>
          <p:nvPr/>
        </p:nvSpPr>
        <p:spPr>
          <a:xfrm>
            <a:off x="6705600" y="4724400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Note:  In my paper I have input demand depend on quantity, not price</a:t>
            </a: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AA390859-9A7C-3044-83E6-72E2600FD018}"/>
              </a:ext>
            </a:extLst>
          </p:cNvPr>
          <p:cNvCxnSpPr>
            <a:cxnSpLocks/>
            <a:stCxn id="54" idx="4"/>
          </p:cNvCxnSpPr>
          <p:nvPr/>
        </p:nvCxnSpPr>
        <p:spPr>
          <a:xfrm flipH="1">
            <a:off x="7086600" y="4114800"/>
            <a:ext cx="381000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49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3" grpId="0" animBg="1"/>
      <p:bldP spid="53" grpId="0" animBg="1"/>
      <p:bldP spid="54" grpId="0" animBg="1"/>
      <p:bldP spid="57" grpId="0"/>
      <p:bldP spid="71" grpId="0"/>
      <p:bldP spid="8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Traded Final Good Production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2103911" y="1762496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cxnSpLocks/>
          </p:cNvCxnSpPr>
          <p:nvPr/>
        </p:nvCxnSpPr>
        <p:spPr>
          <a:xfrm flipV="1">
            <a:off x="2450936" y="2512031"/>
            <a:ext cx="0" cy="1454495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867592" y="2143298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371008" y="2457707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971057" y="2521796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440880" y="1725968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  <a:endCxn id="84" idx="0"/>
          </p:cNvCxnSpPr>
          <p:nvPr/>
        </p:nvCxnSpPr>
        <p:spPr>
          <a:xfrm>
            <a:off x="2716508" y="2496532"/>
            <a:ext cx="2795" cy="146586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dirty="0"/>
              <a:t>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067550" y="3714750"/>
                <a:ext cx="902939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550" y="3714750"/>
                <a:ext cx="902939" cy="27930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170386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0386" y="3962400"/>
                <a:ext cx="409406" cy="279307"/>
              </a:xfrm>
              <a:prstGeom prst="rect">
                <a:avLst/>
              </a:prstGeom>
              <a:blipFill>
                <a:blip r:embed="rId12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/>
              <p:cNvSpPr/>
              <p:nvPr/>
            </p:nvSpPr>
            <p:spPr>
              <a:xfrm>
                <a:off x="5788269" y="3957271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1" name="Rectangle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8269" y="3957271"/>
                <a:ext cx="387798" cy="27930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A4C75ECC-7AE8-E141-A737-B886129E4D61}"/>
                  </a:ext>
                </a:extLst>
              </p:cNvPr>
              <p:cNvSpPr txBox="1"/>
              <p:nvPr/>
            </p:nvSpPr>
            <p:spPr>
              <a:xfrm>
                <a:off x="5791200" y="4192604"/>
                <a:ext cx="2438400" cy="1388329"/>
              </a:xfrm>
              <a:prstGeom prst="rect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Cambria"/>
                    <a:cs typeface="Cambria"/>
                  </a:rPr>
                  <a:t>Why a?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i="1">
                            <a:latin typeface="Cambria Math" charset="0"/>
                          </a:rPr>
                          <m:t>𝑆</m:t>
                        </m:r>
                      </m:e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p>
                  </m:oMath>
                </a14:m>
                <a:r>
                  <a:rPr lang="en-US" sz="1200" dirty="0">
                    <a:latin typeface="Cambria"/>
                    <a:cs typeface="Cambria"/>
                  </a:rPr>
                  <a:t> shifts up by cost increase.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latin typeface="Cambria"/>
                    <a:cs typeface="Cambria"/>
                  </a:rPr>
                  <a:t>If </a:t>
                </a:r>
                <a:r>
                  <a:rPr lang="en-US" sz="1200" i="1" dirty="0">
                    <a:latin typeface="Cambria"/>
                    <a:cs typeface="Cambria"/>
                  </a:rPr>
                  <a:t>P</a:t>
                </a:r>
                <a:r>
                  <a:rPr lang="en-US" sz="1200" i="1" baseline="30000" dirty="0">
                    <a:latin typeface="Cambria"/>
                    <a:cs typeface="Cambria"/>
                  </a:rPr>
                  <a:t>F </a:t>
                </a:r>
                <a:r>
                  <a:rPr lang="en-US" sz="1200" dirty="0">
                    <a:latin typeface="Cambria"/>
                    <a:cs typeface="Cambria"/>
                  </a:rPr>
                  <a:t>had risen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en-US" sz="1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</m:acc>
                      </m:e>
                      <m:sup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𝐹</m:t>
                        </m:r>
                      </m:sup>
                    </m:sSup>
                  </m:oMath>
                </a14:m>
                <a:r>
                  <a:rPr lang="en-US" sz="1200" dirty="0">
                    <a:latin typeface="Cambria"/>
                    <a:cs typeface="Cambria"/>
                  </a:rPr>
                  <a:t> then suppliers would have been unharmed.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latin typeface="Cambria"/>
                    <a:cs typeface="Cambria"/>
                  </a:rPr>
                  <a:t>Their loss from price </a:t>
                </a:r>
                <a:r>
                  <a:rPr lang="en-US" sz="1200" u="sng" dirty="0">
                    <a:latin typeface="Cambria"/>
                    <a:cs typeface="Cambria"/>
                  </a:rPr>
                  <a:t>not</a:t>
                </a:r>
                <a:r>
                  <a:rPr lang="en-US" sz="1200" dirty="0">
                    <a:latin typeface="Cambria"/>
                    <a:cs typeface="Cambria"/>
                  </a:rPr>
                  <a:t> rising is area a</a:t>
                </a:r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A4C75ECC-7AE8-E141-A737-B886129E4D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4192604"/>
                <a:ext cx="2438400" cy="1388329"/>
              </a:xfrm>
              <a:prstGeom prst="rect">
                <a:avLst/>
              </a:prstGeom>
              <a:blipFill>
                <a:blip r:embed="rId18"/>
                <a:stretch>
                  <a:fillRect b="-1786"/>
                </a:stretch>
              </a:blip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49E6065A-3315-804C-9B63-BCEE2CCB92FC}"/>
              </a:ext>
            </a:extLst>
          </p:cNvPr>
          <p:cNvCxnSpPr/>
          <p:nvPr/>
        </p:nvCxnSpPr>
        <p:spPr>
          <a:xfrm rot="10800000" flipV="1">
            <a:off x="1313793" y="2509343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304F4CA4-5D67-F046-9728-FC2395583451}"/>
              </a:ext>
            </a:extLst>
          </p:cNvPr>
          <p:cNvCxnSpPr>
            <a:cxnSpLocks/>
          </p:cNvCxnSpPr>
          <p:nvPr/>
        </p:nvCxnSpPr>
        <p:spPr>
          <a:xfrm flipV="1">
            <a:off x="5958326" y="2341179"/>
            <a:ext cx="0" cy="16002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1CCFF7B-5D2B-B140-AA6F-A5BC6C76B3B1}"/>
              </a:ext>
            </a:extLst>
          </p:cNvPr>
          <p:cNvCxnSpPr>
            <a:cxnSpLocks/>
          </p:cNvCxnSpPr>
          <p:nvPr/>
        </p:nvCxnSpPr>
        <p:spPr>
          <a:xfrm flipV="1">
            <a:off x="2717077" y="2093495"/>
            <a:ext cx="0" cy="360021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4C0C82A6-E9FF-A546-AAEF-4DFC6530565F}"/>
              </a:ext>
            </a:extLst>
          </p:cNvPr>
          <p:cNvCxnSpPr>
            <a:cxnSpLocks/>
          </p:cNvCxnSpPr>
          <p:nvPr/>
        </p:nvCxnSpPr>
        <p:spPr>
          <a:xfrm flipH="1">
            <a:off x="1282046" y="2084186"/>
            <a:ext cx="1423447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A3193264-DBAC-0E4A-8197-A5529001F729}"/>
                  </a:ext>
                </a:extLst>
              </p:cNvPr>
              <p:cNvSpPr/>
              <p:nvPr/>
            </p:nvSpPr>
            <p:spPr>
              <a:xfrm>
                <a:off x="985058" y="1974272"/>
                <a:ext cx="399597" cy="280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acc>
                        </m:e>
                        <m:sup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𝐹</m:t>
                          </m:r>
                        </m:sup>
                      </m:s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A3193264-DBAC-0E4A-8197-A5529001F7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058" y="1974272"/>
                <a:ext cx="399597" cy="28033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D2A1BF64-F9CC-9F4F-80B5-08E610A739F2}"/>
              </a:ext>
            </a:extLst>
          </p:cNvPr>
          <p:cNvSpPr txBox="1"/>
          <p:nvPr/>
        </p:nvSpPr>
        <p:spPr>
          <a:xfrm>
            <a:off x="1828800" y="4343400"/>
            <a:ext cx="3276600" cy="116955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Welfare Effects of Input Tariff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sup’s lose 	       –a = –(</a:t>
            </a:r>
            <a:r>
              <a:rPr lang="en-US" sz="1400" dirty="0" err="1"/>
              <a:t>b+c</a:t>
            </a:r>
            <a:r>
              <a:rPr lang="en-US" sz="1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</a:t>
            </a:r>
            <a:r>
              <a:rPr lang="en-US" sz="1400" dirty="0" err="1"/>
              <a:t>dem’s</a:t>
            </a:r>
            <a:r>
              <a:rPr lang="en-US" sz="1400" dirty="0"/>
              <a:t> unhurt		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gov’t		+b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</a:t>
            </a:r>
            <a:r>
              <a:rPr lang="en-US" sz="1400" dirty="0" err="1"/>
              <a:t>cty</a:t>
            </a:r>
            <a:r>
              <a:rPr lang="en-US" sz="1400" dirty="0"/>
              <a:t>		–c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9474672-4EF7-B84C-95FF-91209D7B6F54}"/>
              </a:ext>
            </a:extLst>
          </p:cNvPr>
          <p:cNvCxnSpPr>
            <a:cxnSpLocks/>
          </p:cNvCxnSpPr>
          <p:nvPr/>
        </p:nvCxnSpPr>
        <p:spPr>
          <a:xfrm flipH="1">
            <a:off x="2163170" y="5252115"/>
            <a:ext cx="2743200" cy="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A3C622A6-BCB2-F146-AD93-D93197A5386A}"/>
              </a:ext>
            </a:extLst>
          </p:cNvPr>
          <p:cNvSpPr/>
          <p:nvPr/>
        </p:nvSpPr>
        <p:spPr>
          <a:xfrm>
            <a:off x="3953301" y="4608394"/>
            <a:ext cx="1233714" cy="246743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16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7" grpId="0"/>
      <p:bldP spid="56" grpId="0"/>
      <p:bldP spid="68" grpId="0"/>
      <p:bldP spid="72" grpId="0"/>
      <p:bldP spid="80" grpId="0"/>
      <p:bldP spid="91" grpId="0"/>
      <p:bldP spid="82" grpId="0" animBg="1"/>
      <p:bldP spid="98" grpId="0"/>
      <p:bldP spid="3" grpId="0" animBg="1"/>
      <p:bldP spid="2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-8649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7115175" y="3448050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5175" y="3448050"/>
                <a:ext cx="902939" cy="2808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10456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2098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639094" y="30853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376047" y="3161243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31083" y="1516798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371600" y="1676400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-580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  <a:blipFill rotWithShape="0">
                <a:blip r:embed="rId12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/>
              <p:cNvSpPr/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1" name="Rectangle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40D7D11F-6749-6E49-8D03-875F98B6FBD8}"/>
                  </a:ext>
                </a:extLst>
              </p:cNvPr>
              <p:cNvSpPr/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en-US" sz="1200" i="1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 </m:t>
                          </m:r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40D7D11F-6749-6E49-8D03-875F98B6FB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  <a:blipFill>
                <a:blip r:embed="rId18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3C936701-900F-724B-AFF7-5BA5D0298584}"/>
              </a:ext>
            </a:extLst>
          </p:cNvPr>
          <p:cNvCxnSpPr>
            <a:cxnSpLocks/>
          </p:cNvCxnSpPr>
          <p:nvPr/>
        </p:nvCxnSpPr>
        <p:spPr>
          <a:xfrm flipH="1" flipV="1">
            <a:off x="5688199" y="1406284"/>
            <a:ext cx="1180952" cy="2310789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174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6" grpId="0"/>
      <p:bldP spid="68" grpId="0"/>
      <p:bldP spid="72" grpId="0"/>
      <p:bldP spid="80" grpId="0"/>
      <p:bldP spid="91" grpId="0"/>
      <p:bldP spid="5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ight Triangle 98">
            <a:extLst>
              <a:ext uri="{FF2B5EF4-FFF2-40B4-BE49-F238E27FC236}">
                <a16:creationId xmlns:a16="http://schemas.microsoft.com/office/drawing/2014/main" id="{1D5FEB8F-9C6D-3344-AA46-91D7464AB3DB}"/>
              </a:ext>
            </a:extLst>
          </p:cNvPr>
          <p:cNvSpPr/>
          <p:nvPr/>
        </p:nvSpPr>
        <p:spPr>
          <a:xfrm>
            <a:off x="6165669" y="2366555"/>
            <a:ext cx="21336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2098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639094" y="30853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361743" y="3160577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31083" y="1516798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371600" y="1676400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-580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  <a:blipFill rotWithShape="0">
                <a:blip r:embed="rId12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>
            <a:extLst>
              <a:ext uri="{FF2B5EF4-FFF2-40B4-BE49-F238E27FC236}">
                <a16:creationId xmlns:a16="http://schemas.microsoft.com/office/drawing/2014/main" id="{D0A200E8-0877-784D-9ECB-FC30BD7A5BB4}"/>
              </a:ext>
            </a:extLst>
          </p:cNvPr>
          <p:cNvSpPr txBox="1"/>
          <p:nvPr/>
        </p:nvSpPr>
        <p:spPr>
          <a:xfrm>
            <a:off x="1676400" y="2209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11A9A00-5902-214B-A0F0-BDFC855119EF}"/>
              </a:ext>
            </a:extLst>
          </p:cNvPr>
          <p:cNvSpPr txBox="1"/>
          <p:nvPr/>
        </p:nvSpPr>
        <p:spPr>
          <a:xfrm>
            <a:off x="2320925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CACFD26-642F-374A-A97A-C327C01414BB}"/>
              </a:ext>
            </a:extLst>
          </p:cNvPr>
          <p:cNvSpPr txBox="1"/>
          <p:nvPr/>
        </p:nvSpPr>
        <p:spPr>
          <a:xfrm>
            <a:off x="2463800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B7C5292-4B7C-C348-81BE-DE6985A01D79}"/>
              </a:ext>
            </a:extLst>
          </p:cNvPr>
          <p:cNvSpPr txBox="1"/>
          <p:nvPr/>
        </p:nvSpPr>
        <p:spPr>
          <a:xfrm>
            <a:off x="1671016" y="193109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C77A265-5258-294B-814D-3F237D7A1176}"/>
              </a:ext>
            </a:extLst>
          </p:cNvPr>
          <p:cNvSpPr txBox="1"/>
          <p:nvPr/>
        </p:nvSpPr>
        <p:spPr>
          <a:xfrm>
            <a:off x="2387436" y="1909536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08ED2D6-060E-B14E-84DE-D5B84B4B25B5}"/>
              </a:ext>
            </a:extLst>
          </p:cNvPr>
          <p:cNvCxnSpPr>
            <a:cxnSpLocks/>
          </p:cNvCxnSpPr>
          <p:nvPr/>
        </p:nvCxnSpPr>
        <p:spPr>
          <a:xfrm flipV="1">
            <a:off x="2717077" y="1948071"/>
            <a:ext cx="0" cy="490329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16087CE0-7F4A-3144-9056-0B278FFCA553}"/>
              </a:ext>
            </a:extLst>
          </p:cNvPr>
          <p:cNvCxnSpPr>
            <a:cxnSpLocks/>
          </p:cNvCxnSpPr>
          <p:nvPr/>
        </p:nvCxnSpPr>
        <p:spPr>
          <a:xfrm flipH="1">
            <a:off x="1311965" y="1941445"/>
            <a:ext cx="1384852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1F46CEDC-4463-FB4E-B018-A3B90C08FFD5}"/>
              </a:ext>
            </a:extLst>
          </p:cNvPr>
          <p:cNvSpPr txBox="1"/>
          <p:nvPr/>
        </p:nvSpPr>
        <p:spPr>
          <a:xfrm>
            <a:off x="5464098" y="2458844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2C326B-8ADE-FB45-B5CA-78F602581148}"/>
              </a:ext>
            </a:extLst>
          </p:cNvPr>
          <p:cNvSpPr txBox="1"/>
          <p:nvPr/>
        </p:nvSpPr>
        <p:spPr>
          <a:xfrm>
            <a:off x="5974306" y="227110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3489F6C-B1B7-6749-9C5E-D661CF5EA537}"/>
              </a:ext>
            </a:extLst>
          </p:cNvPr>
          <p:cNvSpPr txBox="1"/>
          <p:nvPr/>
        </p:nvSpPr>
        <p:spPr>
          <a:xfrm>
            <a:off x="6095784" y="2600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h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5EE03DD-C1B0-2B4D-BE35-B23406B80D7E}"/>
              </a:ext>
            </a:extLst>
          </p:cNvPr>
          <p:cNvSpPr txBox="1"/>
          <p:nvPr/>
        </p:nvSpPr>
        <p:spPr>
          <a:xfrm>
            <a:off x="6110929" y="242098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i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9BDD85F-856A-5049-8443-C23E1EF5912C}"/>
              </a:ext>
            </a:extLst>
          </p:cNvPr>
          <p:cNvSpPr txBox="1"/>
          <p:nvPr/>
        </p:nvSpPr>
        <p:spPr>
          <a:xfrm>
            <a:off x="323273" y="426489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Input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–(</a:t>
            </a:r>
            <a:r>
              <a:rPr lang="en-US" sz="1200" dirty="0" err="1">
                <a:latin typeface="Cambria"/>
                <a:cs typeface="Cambria"/>
              </a:rPr>
              <a:t>d+e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a+b+c</a:t>
            </a:r>
            <a:r>
              <a:rPr lang="en-US" sz="1200" dirty="0">
                <a:latin typeface="Cambria"/>
                <a:cs typeface="Cambria"/>
              </a:rPr>
              <a:t>)  	</a:t>
            </a:r>
          </a:p>
          <a:p>
            <a:r>
              <a:rPr lang="en-US" sz="1200" dirty="0">
                <a:latin typeface="Cambria"/>
                <a:cs typeface="Cambria"/>
              </a:rPr>
              <a:t>Dom gov’t	</a:t>
            </a:r>
            <a:r>
              <a:rPr lang="en-US" sz="1200" u="sng" dirty="0">
                <a:latin typeface="Cambria"/>
                <a:cs typeface="Cambria"/>
              </a:rPr>
              <a:t>         +(</a:t>
            </a:r>
            <a:r>
              <a:rPr lang="en-US" sz="1200" u="sng" dirty="0" err="1">
                <a:latin typeface="Cambria"/>
                <a:cs typeface="Cambria"/>
              </a:rPr>
              <a:t>f+g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    –(</a:t>
            </a:r>
            <a:r>
              <a:rPr lang="en-US" sz="1200" dirty="0" err="1">
                <a:latin typeface="Cambria"/>
                <a:cs typeface="Cambria"/>
              </a:rPr>
              <a:t>a+b+c+d+e</a:t>
            </a:r>
            <a:r>
              <a:rPr lang="en-US" sz="1200" dirty="0">
                <a:latin typeface="Cambria"/>
                <a:cs typeface="Cambria"/>
              </a:rPr>
              <a:t>)+(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6755FB1-5943-D240-9D3D-BA14C2909F6E}"/>
              </a:ext>
            </a:extLst>
          </p:cNvPr>
          <p:cNvSpPr txBox="1"/>
          <p:nvPr/>
        </p:nvSpPr>
        <p:spPr>
          <a:xfrm>
            <a:off x="2813927" y="4274244"/>
            <a:ext cx="2990745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But (</a:t>
            </a:r>
            <a:r>
              <a:rPr lang="en-US" sz="1200" dirty="0" err="1">
                <a:latin typeface="Cambria"/>
                <a:cs typeface="Cambria"/>
              </a:rPr>
              <a:t>a+d+e</a:t>
            </a:r>
            <a:r>
              <a:rPr lang="en-US" sz="1200" dirty="0">
                <a:latin typeface="Cambria"/>
                <a:cs typeface="Cambria"/>
              </a:rPr>
              <a:t>) = 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= what suppliers would have lost if P</a:t>
            </a:r>
            <a:r>
              <a:rPr lang="en-US" sz="1200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 had not risen</a:t>
            </a:r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 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–(</a:t>
            </a:r>
            <a:r>
              <a:rPr lang="en-US" sz="1200" dirty="0" err="1">
                <a:latin typeface="Cambria"/>
                <a:cs typeface="Cambria"/>
              </a:rPr>
              <a:t>a+b+c+d+e</a:t>
            </a:r>
            <a:r>
              <a:rPr lang="en-US" sz="1200" dirty="0">
                <a:latin typeface="Cambria"/>
                <a:cs typeface="Cambria"/>
              </a:rPr>
              <a:t>)+(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                             	=–(</a:t>
            </a:r>
            <a:r>
              <a:rPr lang="en-US" sz="1200" dirty="0" err="1">
                <a:latin typeface="Cambria"/>
                <a:cs typeface="Cambria"/>
              </a:rPr>
              <a:t>b+c</a:t>
            </a:r>
            <a:r>
              <a:rPr lang="en-US" sz="1200" dirty="0">
                <a:latin typeface="Cambria"/>
                <a:cs typeface="Cambria"/>
              </a:rPr>
              <a:t>) –(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 + 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	= –(</a:t>
            </a:r>
            <a:r>
              <a:rPr lang="en-US" sz="1200" dirty="0" err="1">
                <a:latin typeface="Cambria"/>
                <a:cs typeface="Cambria"/>
              </a:rPr>
              <a:t>b+c+h</a:t>
            </a:r>
            <a:r>
              <a:rPr lang="en-US" sz="1200" dirty="0">
                <a:latin typeface="Cambria"/>
                <a:cs typeface="Cambria"/>
              </a:rPr>
              <a:t>)+g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B128027F-83BD-3E4F-9835-0333E89F8BF8}"/>
                  </a:ext>
                </a:extLst>
              </p:cNvPr>
              <p:cNvSpPr txBox="1"/>
              <p:nvPr/>
            </p:nvSpPr>
            <p:spPr>
              <a:xfrm>
                <a:off x="5832764" y="4289585"/>
                <a:ext cx="2757054" cy="1019510"/>
              </a:xfrm>
              <a:prstGeom prst="rect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Cambria"/>
                    <a:cs typeface="Cambria"/>
                  </a:rPr>
                  <a:t>And (</a:t>
                </a:r>
                <a:r>
                  <a:rPr lang="en-US" sz="1200" dirty="0" err="1">
                    <a:latin typeface="Cambria"/>
                    <a:cs typeface="Cambria"/>
                  </a:rPr>
                  <a:t>b+c</a:t>
                </a:r>
                <a:r>
                  <a:rPr lang="en-US" sz="1200" dirty="0">
                    <a:latin typeface="Cambria"/>
                    <a:cs typeface="Cambria"/>
                  </a:rPr>
                  <a:t>) = (g+ </a:t>
                </a:r>
                <a:r>
                  <a:rPr lang="en-US" sz="1200" dirty="0" err="1">
                    <a:latin typeface="Cambria"/>
                    <a:cs typeface="Cambria"/>
                  </a:rPr>
                  <a:t>i</a:t>
                </a:r>
                <a:r>
                  <a:rPr lang="en-US" sz="1200" dirty="0">
                    <a:latin typeface="Cambria"/>
                    <a:cs typeface="Cambria"/>
                  </a:rPr>
                  <a:t>)</a:t>
                </a:r>
              </a:p>
              <a:p>
                <a:r>
                  <a:rPr lang="en-US" sz="1200" dirty="0">
                    <a:latin typeface="Cambria"/>
                    <a:cs typeface="Cambria"/>
                  </a:rPr>
                  <a:t>The extra net loss to the private sector due to price rise from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200" i="1">
                            <a:latin typeface="Cambria Math" charset="0"/>
                          </a:rPr>
                          <m:t>𝑃</m:t>
                        </m:r>
                      </m:e>
                      <m:sub>
                        <m:r>
                          <a:rPr lang="en-US" sz="1200" i="1">
                            <a:latin typeface="Cambria Math" charset="0"/>
                          </a:rPr>
                          <m:t>0</m:t>
                        </m:r>
                      </m:sub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bSup>
                  </m:oMath>
                </a14:m>
                <a:r>
                  <a:rPr lang="en-US" sz="1200" u="sng" dirty="0">
                    <a:latin typeface="Cambria"/>
                    <a:cs typeface="Cambria"/>
                  </a:rPr>
                  <a:t> to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200" i="1">
                            <a:latin typeface="Cambria Math" charset="0"/>
                          </a:rPr>
                          <m:t>𝑃</m:t>
                        </m:r>
                      </m:e>
                      <m:sub>
                        <m:r>
                          <a:rPr lang="en-US" sz="1200">
                            <a:latin typeface="Cambria Math" charset="0"/>
                          </a:rPr>
                          <m:t>1</m:t>
                        </m:r>
                      </m:sub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bSup>
                  </m:oMath>
                </a14:m>
                <a:endParaRPr lang="en-US" sz="1200" u="sng" dirty="0">
                  <a:latin typeface="Cambria"/>
                  <a:cs typeface="Cambria"/>
                </a:endParaRPr>
              </a:p>
              <a:p>
                <a:endParaRPr lang="en-US" sz="1200" dirty="0">
                  <a:latin typeface="Cambria"/>
                  <a:cs typeface="Cambria"/>
                </a:endParaRPr>
              </a:p>
              <a:p>
                <a:r>
                  <a:rPr lang="en-US" sz="1200" dirty="0">
                    <a:latin typeface="Cambria"/>
                    <a:cs typeface="Cambria"/>
                  </a:rPr>
                  <a:t>So Dom </a:t>
                </a:r>
                <a:r>
                  <a:rPr lang="en-US" sz="1200" dirty="0" err="1">
                    <a:latin typeface="Cambria"/>
                    <a:cs typeface="Cambria"/>
                  </a:rPr>
                  <a:t>cty</a:t>
                </a:r>
                <a:r>
                  <a:rPr lang="en-US" sz="1200" dirty="0">
                    <a:latin typeface="Cambria"/>
                    <a:cs typeface="Cambria"/>
                  </a:rPr>
                  <a:t>	 – (</a:t>
                </a:r>
                <a:r>
                  <a:rPr lang="en-US" sz="1200" dirty="0" err="1">
                    <a:latin typeface="Cambria"/>
                    <a:cs typeface="Cambria"/>
                  </a:rPr>
                  <a:t>i+h</a:t>
                </a:r>
                <a:r>
                  <a:rPr lang="en-US" sz="1200" dirty="0">
                    <a:latin typeface="Cambria"/>
                    <a:cs typeface="Cambria"/>
                  </a:rPr>
                  <a:t>)</a:t>
                </a:r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B128027F-83BD-3E4F-9835-0333E89F8B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2764" y="4289585"/>
                <a:ext cx="2757054" cy="1019510"/>
              </a:xfrm>
              <a:prstGeom prst="rect">
                <a:avLst/>
              </a:prstGeom>
              <a:blipFill>
                <a:blip r:embed="rId18"/>
                <a:stretch>
                  <a:fillRect b="-2410"/>
                </a:stretch>
              </a:blip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5D3D7116-5FF5-7141-8418-975404C18579}"/>
                  </a:ext>
                </a:extLst>
              </p:cNvPr>
              <p:cNvSpPr/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en-US" sz="1200" i="1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 </m:t>
                          </m:r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5D3D7116-5FF5-7141-8418-975404C185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  <a:blipFill>
                <a:blip r:embed="rId1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2799ADF4-4FEA-454A-8E60-4644EDE19745}"/>
              </a:ext>
            </a:extLst>
          </p:cNvPr>
          <p:cNvCxnSpPr>
            <a:cxnSpLocks/>
          </p:cNvCxnSpPr>
          <p:nvPr/>
        </p:nvCxnSpPr>
        <p:spPr>
          <a:xfrm flipH="1" flipV="1">
            <a:off x="5688199" y="1406284"/>
            <a:ext cx="1180952" cy="2310789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BC32FD20-5B59-044A-A256-0E7FFAD5EE97}"/>
                  </a:ext>
                </a:extLst>
              </p:cNvPr>
              <p:cNvSpPr/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BC32FD20-5B59-044A-A256-0E7FFAD5EE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587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96" grpId="0" animBg="1"/>
      <p:bldP spid="97" grpId="0" animBg="1"/>
      <p:bldP spid="98" grpId="0" animBg="1"/>
      <p:bldP spid="100" grpId="0"/>
      <p:bldP spid="10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Tariff on Input to Production of </a:t>
            </a:r>
            <a:br>
              <a:rPr lang="en-US" sz="3200" dirty="0"/>
            </a:br>
            <a:r>
              <a:rPr lang="en-US" sz="3200" dirty="0"/>
              <a:t>Traded or Non-Traded Final Good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D8F6-84DF-384E-8F50-67A1C05C9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either case, if we don’t need to see the separate effects on domestic suppliers and demanders…</a:t>
            </a:r>
          </a:p>
          <a:p>
            <a:r>
              <a:rPr lang="en-US" sz="2400" dirty="0"/>
              <a:t>The net welfare effect of the tariff can be found from just the import demand curve.</a:t>
            </a:r>
          </a:p>
          <a:p>
            <a:r>
              <a:rPr lang="en-US" sz="2400" dirty="0"/>
              <a:t>BUT:</a:t>
            </a:r>
          </a:p>
          <a:p>
            <a:pPr lvl="1"/>
            <a:r>
              <a:rPr lang="en-US" sz="2000" dirty="0"/>
              <a:t>If the final good’s price will rise with its increase in cost (thus other than the small country traded final good), the import demand curve should be the </a:t>
            </a:r>
            <a:r>
              <a:rPr lang="en-US" sz="2000" i="1" dirty="0"/>
              <a:t>mutatis mutandis </a:t>
            </a:r>
            <a:r>
              <a:rPr lang="en-US" sz="2000" dirty="0"/>
              <a:t>one that takes account of that final good price increase.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9588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6909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[In the Deardorff reading] There’s another error in the title to the section that includes Figure 5.  What is it?  How would the analysis have to be different if that title were correct?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0364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4FE3AD9-6E97-084D-BD80-1CBE42BCA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2628900"/>
            <a:ext cx="87376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8227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</a:t>
            </a:r>
            <a:r>
              <a:rPr lang="en-US" u="sng" dirty="0"/>
              <a:t>not</a:t>
            </a:r>
            <a:r>
              <a:rPr lang="en-US" dirty="0"/>
              <a:t>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What, if anything, does this analysis tell you about the effects of Trump’s tariffs on steel and aluminum?  Aside from producers of the metals themselves, who is hurt and who is helped?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975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712931" y="3027354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2007140" y="4323945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86740" y="4247101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435100" y="4628745"/>
            <a:ext cx="6210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1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in a Small Country on a Homogeneous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298700" y="1428345"/>
            <a:ext cx="238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Domestic Market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2616740" y="2266545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854740" y="2266545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2007140" y="3409545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 flipV="1">
            <a:off x="2007140" y="2799945"/>
            <a:ext cx="2856704" cy="1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 flipH="1" flipV="1">
            <a:off x="2159540" y="3866745"/>
            <a:ext cx="914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 flipH="1" flipV="1">
            <a:off x="3531934" y="3865951"/>
            <a:ext cx="914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 flipH="1" flipV="1">
            <a:off x="2236534" y="3561151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846134" y="3561151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2159540" y="295234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743200" y="3124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81400" y="3124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150140" y="295234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131340" y="1809346"/>
            <a:ext cx="21336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     +a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gov’t	</a:t>
            </a:r>
            <a:r>
              <a:rPr lang="en-US" sz="1200" u="sng" dirty="0">
                <a:latin typeface="Cambria"/>
                <a:cs typeface="Cambria"/>
              </a:rPr>
              <a:t>            +c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      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endParaRPr lang="en-US" sz="1200" u="sng" dirty="0">
              <a:latin typeface="Cambria"/>
              <a:cs typeface="Cambria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 rot="5400000">
            <a:off x="6655340" y="2571345"/>
            <a:ext cx="1524000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Recall:  Small-Country Tariff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76400" y="1600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 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71600" y="26670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1</a:t>
            </a:r>
            <a:r>
              <a:rPr lang="en-US" sz="1200" dirty="0">
                <a:latin typeface="Cambria"/>
                <a:cs typeface="Cambria"/>
              </a:rPr>
              <a:t>+</a:t>
            </a:r>
            <a:r>
              <a:rPr lang="en-US" sz="1200" i="1" dirty="0">
                <a:latin typeface="Cambria"/>
                <a:cs typeface="Cambria"/>
              </a:rPr>
              <a:t>t</a:t>
            </a:r>
            <a:r>
              <a:rPr lang="en-US" sz="1200" dirty="0">
                <a:latin typeface="Cambria"/>
                <a:cs typeface="Cambria"/>
              </a:rPr>
              <a:t>)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W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676400" y="3276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W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81400" y="1828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S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19600" y="39624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D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438400" y="4343400"/>
                <a:ext cx="39889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4343400"/>
                <a:ext cx="398891" cy="28084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/>
              <p:cNvSpPr/>
              <p:nvPr/>
            </p:nvSpPr>
            <p:spPr>
              <a:xfrm>
                <a:off x="2819400" y="4343400"/>
                <a:ext cx="398891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4343400"/>
                <a:ext cx="398891" cy="279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3429000" y="4343400"/>
                <a:ext cx="41953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4343400"/>
                <a:ext cx="419538" cy="2793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3810000" y="4343400"/>
                <a:ext cx="41953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343400"/>
                <a:ext cx="419537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4648200" y="43434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4343400"/>
                <a:ext cx="428258" cy="296043"/>
              </a:xfrm>
              <a:prstGeom prst="rect">
                <a:avLst/>
              </a:prstGeom>
              <a:blipFill rotWithShape="0">
                <a:blip r:embed="rId6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14704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Large country tariff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Differentiated-Product Import, Small Country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Import Input to Production of Final Good </a:t>
            </a:r>
          </a:p>
          <a:p>
            <a:r>
              <a:rPr lang="en-US" dirty="0"/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C6A6E-E58A-3044-A6DF-0C519CE80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35750855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894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4191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41141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33400" y="54102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6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imports from only Country B, 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imperfect substitute for imports from Country C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371600" y="1066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Imports from Country B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981200"/>
            <a:ext cx="2057400" cy="19050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667000"/>
            <a:ext cx="990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524794" y="3428206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2743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286000" y="2819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4419600"/>
            <a:ext cx="2133600" cy="83099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 on B: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pvt</a:t>
            </a:r>
            <a:r>
              <a:rPr lang="en-US" sz="1200" dirty="0">
                <a:latin typeface="Cambria"/>
                <a:cs typeface="Cambria"/>
              </a:rPr>
              <a:t>	–(</a:t>
            </a:r>
            <a:r>
              <a:rPr lang="en-US" sz="1200" dirty="0" err="1">
                <a:latin typeface="Cambria"/>
                <a:cs typeface="Cambria"/>
              </a:rPr>
              <a:t>a+b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+a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</a:t>
            </a:r>
            <a:r>
              <a:rPr lang="en-US" sz="1200" dirty="0" err="1">
                <a:latin typeface="Cambria"/>
                <a:cs typeface="Cambria"/>
              </a:rPr>
              <a:t>b</a:t>
            </a:r>
            <a:endParaRPr lang="en-US" sz="1200" dirty="0">
              <a:latin typeface="Cambria"/>
              <a:cs typeface="Cambria"/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894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4191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105400" y="1066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Imports from Country C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8288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618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3047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57800" y="1524000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209800" y="3657600"/>
            <a:ext cx="10668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0800000" flipV="1">
            <a:off x="1295400" y="3124200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Tariff on One Country but Not Another</a:t>
            </a:r>
          </a:p>
          <a:p>
            <a:r>
              <a:rPr lang="en-US" sz="2400" dirty="0"/>
              <a:t>with foreign countries exporting imperfect substitutes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381000" y="2514600"/>
                <a:ext cx="968983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 smtClean="0">
                              <a:latin typeface="Cambria Math" charset="0"/>
                            </a:rPr>
                            <m:t> </m:t>
                          </m:r>
                          <m:r>
                            <a:rPr lang="en-US" sz="1200" i="0">
                              <a:latin typeface="Cambria Math" charset="0"/>
                            </a:rPr>
                            <m:t>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  <m:r>
                            <a:rPr lang="en-US" sz="1200" b="0" i="1" baseline="30000" smtClean="0">
                              <a:latin typeface="Cambria Math" charset="0"/>
                            </a:rPr>
                            <m:t>𝐵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𝐵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514600"/>
                <a:ext cx="968983" cy="280846"/>
              </a:xfrm>
              <a:prstGeom prst="rect">
                <a:avLst/>
              </a:prstGeom>
              <a:blipFill rotWithShape="0">
                <a:blip r:embed="rId2"/>
                <a:stretch>
                  <a:fillRect t="-95652" r="-1265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14400" y="3048000"/>
                <a:ext cx="406265" cy="280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𝐵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048000"/>
                <a:ext cx="406265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6934200" y="3962400"/>
                <a:ext cx="1058688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𝑀𝐶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𝐶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𝐵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3962400"/>
                <a:ext cx="1058688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7086600" y="3200400"/>
                <a:ext cx="108985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𝑀𝐶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𝐶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𝐵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3200400"/>
                <a:ext cx="1089850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3276600" y="3581400"/>
                <a:ext cx="1076897" cy="3007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𝑀𝐵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𝐵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𝐶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81400"/>
                <a:ext cx="1076897" cy="30078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7467600" y="2895600"/>
                <a:ext cx="403957" cy="2982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𝐶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895600"/>
                <a:ext cx="403957" cy="29828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3733800" y="2971800"/>
                <a:ext cx="403957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𝐵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2971800"/>
                <a:ext cx="403957" cy="29604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648200" y="2895600"/>
                <a:ext cx="398571" cy="2830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𝐶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895600"/>
                <a:ext cx="398571" cy="283091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9FCBE91-B8FC-9848-857E-397EB0A1613F}"/>
              </a:ext>
            </a:extLst>
          </p:cNvPr>
          <p:cNvCxnSpPr>
            <a:cxnSpLocks/>
          </p:cNvCxnSpPr>
          <p:nvPr/>
        </p:nvCxnSpPr>
        <p:spPr>
          <a:xfrm flipV="1">
            <a:off x="6781800" y="3048000"/>
            <a:ext cx="0" cy="11430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060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9" grpId="0" animBg="1"/>
      <p:bldP spid="37" grpId="0"/>
      <p:bldP spid="4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4119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Trump levied large tariffs on exports from China.  </a:t>
            </a:r>
          </a:p>
          <a:p>
            <a:pPr lvl="1"/>
            <a:r>
              <a:rPr lang="en-US" sz="2400" dirty="0"/>
              <a:t>Based on this analysis, what would you expect the effects of those tariffs to be </a:t>
            </a:r>
          </a:p>
          <a:p>
            <a:pPr lvl="2"/>
            <a:r>
              <a:rPr lang="en-US" sz="2000" dirty="0"/>
              <a:t>On the exports of China?</a:t>
            </a:r>
          </a:p>
          <a:p>
            <a:pPr lvl="2"/>
            <a:r>
              <a:rPr lang="en-US" sz="2000" dirty="0"/>
              <a:t>On the exports of other countries? </a:t>
            </a:r>
          </a:p>
          <a:p>
            <a:pPr lvl="1"/>
            <a:r>
              <a:rPr lang="en-US" sz="2400" dirty="0"/>
              <a:t>How would it be different if foreign export supply curves were upward sloping?</a:t>
            </a:r>
          </a:p>
          <a:p>
            <a:pPr lvl="1"/>
            <a:r>
              <a:rPr lang="en-US" sz="2400" dirty="0"/>
              <a:t>How would it be different if imports from other countries were perfect substitutes?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218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69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country tariff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Differentiated-Product Import, Small Country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Import Input to Production of Final Good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A69991-E060-2146-93B3-C6393A581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866652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ight Triangle 125"/>
          <p:cNvSpPr/>
          <p:nvPr/>
        </p:nvSpPr>
        <p:spPr>
          <a:xfrm flipV="1">
            <a:off x="6710953" y="2207373"/>
            <a:ext cx="141995" cy="222280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ight Triangle 126"/>
          <p:cNvSpPr/>
          <p:nvPr/>
        </p:nvSpPr>
        <p:spPr>
          <a:xfrm flipH="1" flipV="1">
            <a:off x="5948515" y="2212290"/>
            <a:ext cx="144643" cy="222280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5925574" y="2208981"/>
            <a:ext cx="922792" cy="237605"/>
            <a:chOff x="5925574" y="2208981"/>
            <a:chExt cx="922792" cy="237605"/>
          </a:xfrm>
        </p:grpSpPr>
        <p:sp>
          <p:nvSpPr>
            <p:cNvPr id="121" name="Rectangle 120"/>
            <p:cNvSpPr/>
            <p:nvPr/>
          </p:nvSpPr>
          <p:spPr>
            <a:xfrm>
              <a:off x="6082444" y="2209873"/>
              <a:ext cx="616601" cy="231945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ight Triangle 121"/>
            <p:cNvSpPr/>
            <p:nvPr/>
          </p:nvSpPr>
          <p:spPr>
            <a:xfrm flipV="1">
              <a:off x="6710663" y="2208981"/>
              <a:ext cx="137703" cy="236170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ight Triangle 122"/>
            <p:cNvSpPr/>
            <p:nvPr/>
          </p:nvSpPr>
          <p:spPr>
            <a:xfrm flipH="1" flipV="1">
              <a:off x="5925574" y="2212899"/>
              <a:ext cx="157708" cy="233687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041190" y="2202568"/>
            <a:ext cx="1816674" cy="231945"/>
            <a:chOff x="5034635" y="2212400"/>
            <a:chExt cx="1816674" cy="231945"/>
          </a:xfrm>
        </p:grpSpPr>
        <p:sp>
          <p:nvSpPr>
            <p:cNvPr id="111" name="Rectangle 110"/>
            <p:cNvSpPr/>
            <p:nvPr/>
          </p:nvSpPr>
          <p:spPr>
            <a:xfrm>
              <a:off x="5034635" y="2212400"/>
              <a:ext cx="1668498" cy="231945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ight Triangle 111"/>
            <p:cNvSpPr/>
            <p:nvPr/>
          </p:nvSpPr>
          <p:spPr>
            <a:xfrm flipV="1">
              <a:off x="6709314" y="2218843"/>
              <a:ext cx="141995" cy="222280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 flipV="1">
            <a:off x="5033143" y="2209076"/>
            <a:ext cx="1042917" cy="230748"/>
            <a:chOff x="1298575" y="1978025"/>
            <a:chExt cx="1003300" cy="228600"/>
          </a:xfrm>
          <a:effectLst/>
        </p:grpSpPr>
        <p:sp>
          <p:nvSpPr>
            <p:cNvPr id="115" name="Rectangle 114"/>
            <p:cNvSpPr/>
            <p:nvPr/>
          </p:nvSpPr>
          <p:spPr>
            <a:xfrm>
              <a:off x="1298575" y="1978025"/>
              <a:ext cx="857250" cy="228600"/>
            </a:xfrm>
            <a:prstGeom prst="rect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ight Triangle 115"/>
            <p:cNvSpPr/>
            <p:nvPr/>
          </p:nvSpPr>
          <p:spPr>
            <a:xfrm flipV="1">
              <a:off x="2159000" y="1984375"/>
              <a:ext cx="142875" cy="219075"/>
            </a:xfrm>
            <a:prstGeom prst="rtTriangle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304925" y="1984374"/>
            <a:ext cx="1724026" cy="225425"/>
            <a:chOff x="1304925" y="1984374"/>
            <a:chExt cx="1724026" cy="225425"/>
          </a:xfrm>
        </p:grpSpPr>
        <p:sp>
          <p:nvSpPr>
            <p:cNvPr id="85" name="Rectangle 84"/>
            <p:cNvSpPr/>
            <p:nvPr/>
          </p:nvSpPr>
          <p:spPr>
            <a:xfrm flipV="1">
              <a:off x="1304925" y="1984374"/>
              <a:ext cx="1568008" cy="225425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/>
            <p:cNvSpPr/>
            <p:nvPr/>
          </p:nvSpPr>
          <p:spPr>
            <a:xfrm>
              <a:off x="2878741" y="1987505"/>
              <a:ext cx="150210" cy="216032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98575" y="1978025"/>
            <a:ext cx="1003300" cy="228600"/>
            <a:chOff x="1298575" y="1978025"/>
            <a:chExt cx="1003300" cy="228600"/>
          </a:xfrm>
          <a:effectLst/>
        </p:grpSpPr>
        <p:sp>
          <p:nvSpPr>
            <p:cNvPr id="19" name="Rectangle 18"/>
            <p:cNvSpPr/>
            <p:nvPr/>
          </p:nvSpPr>
          <p:spPr>
            <a:xfrm>
              <a:off x="1298575" y="1978025"/>
              <a:ext cx="857250" cy="228600"/>
            </a:xfrm>
            <a:prstGeom prst="rect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ight Triangle 19"/>
            <p:cNvSpPr/>
            <p:nvPr/>
          </p:nvSpPr>
          <p:spPr>
            <a:xfrm flipV="1">
              <a:off x="2159000" y="1984375"/>
              <a:ext cx="142875" cy="219075"/>
            </a:xfrm>
            <a:prstGeom prst="rtTriangle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8" name="Right Triangle 107"/>
          <p:cNvSpPr/>
          <p:nvPr/>
        </p:nvSpPr>
        <p:spPr>
          <a:xfrm>
            <a:off x="2881916" y="1984330"/>
            <a:ext cx="150210" cy="216032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ight Triangle 108"/>
          <p:cNvSpPr/>
          <p:nvPr/>
        </p:nvSpPr>
        <p:spPr>
          <a:xfrm flipH="1">
            <a:off x="2159000" y="1993855"/>
            <a:ext cx="145066" cy="216032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2305050" y="2219325"/>
            <a:ext cx="568325" cy="219076"/>
          </a:xfrm>
          <a:prstGeom prst="rect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2311604" y="1987653"/>
            <a:ext cx="568325" cy="450850"/>
          </a:xfrm>
          <a:prstGeom prst="rect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2086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5052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36600" y="6019800"/>
            <a:ext cx="7607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2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in a Large Country (“Domestic”) on a Homogeneous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28800" y="609600"/>
            <a:ext cx="219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Market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905000" y="1447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143000" y="1447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1295400" y="2209800"/>
            <a:ext cx="66294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>
            <a:off x="1295400" y="19812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 flipH="1" flipV="1">
            <a:off x="1512094" y="2853531"/>
            <a:ext cx="1295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 flipH="1" flipV="1">
            <a:off x="2388394" y="2859881"/>
            <a:ext cx="1295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 flipH="1" flipV="1">
            <a:off x="1543844" y="2745581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115344" y="2742406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194627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124075" y="19939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794000" y="199707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435225" y="194627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3733800"/>
            <a:ext cx="2133600" cy="2308324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 +a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      +(</a:t>
            </a:r>
            <a:r>
              <a:rPr lang="en-US" sz="1200" u="sng" dirty="0" err="1">
                <a:latin typeface="Cambria"/>
                <a:cs typeface="Cambria"/>
              </a:rPr>
              <a:t>c+e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  +</a:t>
            </a:r>
            <a:r>
              <a:rPr lang="en-US" sz="1200" dirty="0" err="1">
                <a:latin typeface="Cambria"/>
                <a:cs typeface="Cambria"/>
              </a:rPr>
              <a:t>e</a:t>
            </a:r>
            <a:r>
              <a:rPr lang="en-US" sz="1200" dirty="0">
                <a:latin typeface="Cambria"/>
                <a:cs typeface="Cambria"/>
              </a:rPr>
              <a:t>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For sup’s	  –(</a:t>
            </a:r>
            <a:r>
              <a:rPr lang="en-US" sz="1200" dirty="0" err="1">
                <a:latin typeface="Cambria"/>
                <a:cs typeface="Cambria"/>
              </a:rPr>
              <a:t>f+g+h+i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For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      +f</a:t>
            </a:r>
          </a:p>
          <a:p>
            <a:r>
              <a:rPr lang="en-US" sz="1200" dirty="0">
                <a:latin typeface="Cambria"/>
                <a:cs typeface="Cambria"/>
              </a:rPr>
              <a:t>For gov’t	</a:t>
            </a:r>
            <a:r>
              <a:rPr lang="en-US" sz="1200" u="sng" dirty="0">
                <a:latin typeface="Cambria"/>
                <a:cs typeface="Cambria"/>
              </a:rPr>
              <a:t>          0	</a:t>
            </a:r>
          </a:p>
          <a:p>
            <a:r>
              <a:rPr lang="en-US" sz="1200" dirty="0">
                <a:latin typeface="Cambria"/>
                <a:cs typeface="Cambria"/>
              </a:rPr>
              <a:t>For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 –(</a:t>
            </a:r>
            <a:r>
              <a:rPr lang="en-US" sz="1200" dirty="0" err="1">
                <a:latin typeface="Cambria"/>
                <a:cs typeface="Cambria"/>
              </a:rPr>
              <a:t>g+h+i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u="sng" dirty="0">
                <a:latin typeface="Cambria"/>
                <a:cs typeface="Cambria"/>
              </a:rPr>
              <a:t>		</a:t>
            </a:r>
            <a:endParaRPr lang="en-US" sz="1200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World	   –(</a:t>
            </a:r>
            <a:r>
              <a:rPr lang="en-US" sz="1200" dirty="0" err="1">
                <a:latin typeface="Cambria"/>
                <a:cs typeface="Cambria"/>
              </a:rPr>
              <a:t>b+d+g+i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cxnSp>
        <p:nvCxnSpPr>
          <p:cNvPr id="71" name="Straight Connector 70"/>
          <p:cNvCxnSpPr/>
          <p:nvPr/>
        </p:nvCxnSpPr>
        <p:spPr>
          <a:xfrm rot="5400000">
            <a:off x="4876800" y="5333999"/>
            <a:ext cx="1524000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2086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5052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562600" y="609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Foreign Market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4800600" y="1447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 flipH="1" flipV="1">
            <a:off x="5791200" y="1524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10800000">
            <a:off x="1295400" y="2438400"/>
            <a:ext cx="6590504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5400000" flipH="1" flipV="1">
            <a:off x="6211094" y="2856706"/>
            <a:ext cx="1295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 flipH="1" flipV="1">
            <a:off x="5447506" y="2857500"/>
            <a:ext cx="1296194" cy="794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6057900" y="2857500"/>
            <a:ext cx="1295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5401187" y="2186039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917381" y="2110658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629400" y="2133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i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6214807" y="2179484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h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2438400" y="2159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sp>
        <p:nvSpPr>
          <p:cNvPr id="57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Recall</a:t>
            </a:r>
            <a:r>
              <a:rPr lang="en-US"/>
              <a:t>:  Large-Country </a:t>
            </a:r>
            <a:r>
              <a:rPr lang="en-US" dirty="0"/>
              <a:t>Tariff</a:t>
            </a:r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5927725" y="2212975"/>
            <a:ext cx="0" cy="1295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5927725" y="2441575"/>
            <a:ext cx="0" cy="1066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819400" y="990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S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657600" y="3124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D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990600" y="838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57200" y="1752600"/>
                <a:ext cx="900503" cy="3247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endChr m:val=""/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>
                                  <a:latin typeface="Cambria Math" charset="0"/>
                                </a:rPr>
                                <m:t>1</m:t>
                              </m:r>
                              <m:r>
                                <a:rPr lang="en-US" sz="1200" i="0">
                                  <a:latin typeface="Cambria Math" charset="0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 charset="0"/>
                                </a:rPr>
                                <m:t>𝑡</m:t>
                              </m:r>
                              <m:r>
                                <a:rPr lang="en-US" sz="1200" i="0">
                                  <a:latin typeface="Cambria Math" charset="0"/>
                                </a:rPr>
                                <m:t>)</m:t>
                              </m:r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</m:d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752600"/>
                <a:ext cx="900503" cy="324769"/>
              </a:xfrm>
              <a:prstGeom prst="rect">
                <a:avLst/>
              </a:prstGeom>
              <a:blipFill rotWithShape="0">
                <a:blip r:embed="rId2"/>
                <a:stretch>
                  <a:fillRect l="-18243" t="-75472" b="-128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14400" y="23622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362200"/>
                <a:ext cx="439095" cy="2800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914400" y="20574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057400"/>
                <a:ext cx="439095" cy="2800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5" name="Straight Connector 104"/>
          <p:cNvCxnSpPr/>
          <p:nvPr/>
        </p:nvCxnSpPr>
        <p:spPr>
          <a:xfrm rot="10800000" flipV="1">
            <a:off x="1295400" y="35052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Rectangle 105"/>
              <p:cNvSpPr/>
              <p:nvPr/>
            </p:nvSpPr>
            <p:spPr>
              <a:xfrm>
                <a:off x="1905000" y="3505200"/>
                <a:ext cx="39889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6" name="Rectangle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3505200"/>
                <a:ext cx="398891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/>
              <p:cNvSpPr/>
              <p:nvPr/>
            </p:nvSpPr>
            <p:spPr>
              <a:xfrm>
                <a:off x="2209800" y="3505200"/>
                <a:ext cx="398891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7" name="Rectangle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3505200"/>
                <a:ext cx="398891" cy="27930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/>
              <p:cNvSpPr/>
              <p:nvPr/>
            </p:nvSpPr>
            <p:spPr>
              <a:xfrm>
                <a:off x="2667000" y="3505200"/>
                <a:ext cx="41953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10" name="Rectangle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3505200"/>
                <a:ext cx="419538" cy="27930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Rectangle 116"/>
              <p:cNvSpPr/>
              <p:nvPr/>
            </p:nvSpPr>
            <p:spPr>
              <a:xfrm>
                <a:off x="2895600" y="3505200"/>
                <a:ext cx="41953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17" name="Rectangle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505200"/>
                <a:ext cx="419537" cy="28084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Rectangle 117"/>
              <p:cNvSpPr/>
              <p:nvPr/>
            </p:nvSpPr>
            <p:spPr>
              <a:xfrm>
                <a:off x="3962400" y="34290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429000"/>
                <a:ext cx="428258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TextBox 118"/>
          <p:cNvSpPr txBox="1"/>
          <p:nvPr/>
        </p:nvSpPr>
        <p:spPr>
          <a:xfrm>
            <a:off x="7543800" y="990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S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5257800" y="990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D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4724400" y="838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Rectangle 124"/>
              <p:cNvSpPr/>
              <p:nvPr/>
            </p:nvSpPr>
            <p:spPr>
              <a:xfrm>
                <a:off x="4648200" y="19050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5" name="Rectangle 1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1905000"/>
                <a:ext cx="439095" cy="2800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/>
            </p:nvSpPr>
            <p:spPr>
              <a:xfrm>
                <a:off x="4648200" y="24384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438400"/>
                <a:ext cx="439095" cy="28007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Rectangle 128"/>
              <p:cNvSpPr/>
              <p:nvPr/>
            </p:nvSpPr>
            <p:spPr>
              <a:xfrm>
                <a:off x="5715000" y="3505200"/>
                <a:ext cx="41101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9" name="Rectangle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3505200"/>
                <a:ext cx="411010" cy="280846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Rectangle 129"/>
              <p:cNvSpPr/>
              <p:nvPr/>
            </p:nvSpPr>
            <p:spPr>
              <a:xfrm>
                <a:off x="5943600" y="3505200"/>
                <a:ext cx="41101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0" name="Rectangle 1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3505200"/>
                <a:ext cx="411010" cy="27930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Rectangle 130"/>
              <p:cNvSpPr/>
              <p:nvPr/>
            </p:nvSpPr>
            <p:spPr>
              <a:xfrm>
                <a:off x="6477000" y="3505200"/>
                <a:ext cx="390363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1" name="Rectangle 1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3505200"/>
                <a:ext cx="390363" cy="279307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/>
              <p:cNvSpPr/>
              <p:nvPr/>
            </p:nvSpPr>
            <p:spPr>
              <a:xfrm>
                <a:off x="6705600" y="3505200"/>
                <a:ext cx="390363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2" name="Rectangle 1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3505200"/>
                <a:ext cx="390363" cy="280846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/>
              <p:cNvSpPr/>
              <p:nvPr/>
            </p:nvSpPr>
            <p:spPr>
              <a:xfrm>
                <a:off x="7772400" y="34290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3" name="Rectangle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429000"/>
                <a:ext cx="428259" cy="296043"/>
              </a:xfrm>
              <a:prstGeom prst="rect">
                <a:avLst/>
              </a:prstGeom>
              <a:blipFill rotWithShape="0">
                <a:blip r:embed="rId16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7025436-6357-F844-985F-E8A9C371ABAF}"/>
              </a:ext>
            </a:extLst>
          </p:cNvPr>
          <p:cNvSpPr txBox="1"/>
          <p:nvPr/>
        </p:nvSpPr>
        <p:spPr>
          <a:xfrm rot="20000953">
            <a:off x="854516" y="4159628"/>
            <a:ext cx="26713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</a:t>
            </a:r>
            <a:r>
              <a:rPr lang="en-US" sz="2800" u="sng" dirty="0"/>
              <a:t>was</a:t>
            </a:r>
            <a:r>
              <a:rPr lang="en-US" sz="2800" dirty="0"/>
              <a:t> a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276499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animBg="1"/>
      <p:bldP spid="127" grpId="0" animBg="1"/>
      <p:bldP spid="108" grpId="0" animBg="1"/>
      <p:bldP spid="109" grpId="0" animBg="1"/>
      <p:bldP spid="102" grpId="0" animBg="1"/>
      <p:bldP spid="102" grpId="1" animBg="1"/>
      <p:bldP spid="100" grpId="0" animBg="1"/>
      <p:bldP spid="100" grpId="1" animBg="1"/>
      <p:bldP spid="64" grpId="0"/>
      <p:bldP spid="65" grpId="0"/>
      <p:bldP spid="66" grpId="0"/>
      <p:bldP spid="67" grpId="0"/>
      <p:bldP spid="90" grpId="0"/>
      <p:bldP spid="91" grpId="0"/>
      <p:bldP spid="92" grpId="0"/>
      <p:bldP spid="93" grpId="0"/>
      <p:bldP spid="1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47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[In the Deardorff reading] There is an error in the sentence immediately following Figure 2.  What is it?  And why is the corrected sentence then correct?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5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1F4D564-8274-4044-AFFF-C95074C4B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" y="609600"/>
            <a:ext cx="9067800" cy="37846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48BEF0C-49B9-7A42-AF25-417ACFA9BA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4648200"/>
            <a:ext cx="8369300" cy="635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DA4C061-8DF5-8A49-B05B-D1A1881ED567}"/>
              </a:ext>
            </a:extLst>
          </p:cNvPr>
          <p:cNvSpPr/>
          <p:nvPr/>
        </p:nvSpPr>
        <p:spPr>
          <a:xfrm>
            <a:off x="1752600" y="4953000"/>
            <a:ext cx="70866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61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case of a large-country tariff, what would a graph of the welfare of the tariff-levying country look like as a function of the size of the tariff?</a:t>
            </a:r>
            <a:r>
              <a:rPr lang="en-US" sz="18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60145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80596</TotalTime>
  <Words>2124</Words>
  <Application>Microsoft Macintosh PowerPoint</Application>
  <PresentationFormat>On-screen Show (4:3)</PresentationFormat>
  <Paragraphs>472</Paragraphs>
  <Slides>34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ＭＳ Ｐゴシック</vt:lpstr>
      <vt:lpstr>Arial</vt:lpstr>
      <vt:lpstr>Cambria</vt:lpstr>
      <vt:lpstr>Cambria Math</vt:lpstr>
      <vt:lpstr>Default Design</vt:lpstr>
      <vt:lpstr>Class 13  Multi-Market Analysis  by Alan V. Deardorff University of Michigan 2020</vt:lpstr>
      <vt:lpstr>Outline</vt:lpstr>
      <vt:lpstr>PowerPoint Presentation</vt:lpstr>
      <vt:lpstr>Outline</vt:lpstr>
      <vt:lpstr>PowerPoint Presentation</vt:lpstr>
      <vt:lpstr>Pause for Discussion</vt:lpstr>
      <vt:lpstr>Questions</vt:lpstr>
      <vt:lpstr>PowerPoint Presentation</vt:lpstr>
      <vt:lpstr>Questions</vt:lpstr>
      <vt:lpstr>Outline</vt:lpstr>
      <vt:lpstr>PowerPoint Presentation</vt:lpstr>
      <vt:lpstr>PowerPoint Presentation</vt:lpstr>
      <vt:lpstr>PowerPoint Presentation</vt:lpstr>
      <vt:lpstr>Differentiated-Product Import, Small Country </vt:lpstr>
      <vt:lpstr>Differentiated-Product Import, Small Country </vt:lpstr>
      <vt:lpstr>Differentiated-Product Import, Small Country </vt:lpstr>
      <vt:lpstr>Pause for Discussion</vt:lpstr>
      <vt:lpstr>Questions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Tariff on Input to Production of  Traded or Non-Traded Final Good </vt:lpstr>
      <vt:lpstr>Pause for Discussion</vt:lpstr>
      <vt:lpstr>Questions</vt:lpstr>
      <vt:lpstr>PowerPoint Presentation</vt:lpstr>
      <vt:lpstr>Questions (not asked before)</vt:lpstr>
      <vt:lpstr>Outline</vt:lpstr>
      <vt:lpstr>PowerPoint Presentation</vt:lpstr>
      <vt:lpstr>Pause for Discussion</vt:lpstr>
      <vt:lpstr>Questions</vt:lpstr>
      <vt:lpstr>PowerPoint Presentation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Microsoft Office User</cp:lastModifiedBy>
  <cp:revision>192</cp:revision>
  <cp:lastPrinted>2020-10-23T16:53:46Z</cp:lastPrinted>
  <dcterms:created xsi:type="dcterms:W3CDTF">2011-01-03T19:29:08Z</dcterms:created>
  <dcterms:modified xsi:type="dcterms:W3CDTF">2020-10-23T16:55:24Z</dcterms:modified>
</cp:coreProperties>
</file>